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5"/>
  </p:notesMasterIdLst>
  <p:sldIdLst>
    <p:sldId id="256" r:id="rId3"/>
    <p:sldId id="278" r:id="rId4"/>
    <p:sldId id="296" r:id="rId5"/>
    <p:sldId id="297" r:id="rId6"/>
    <p:sldId id="282" r:id="rId7"/>
    <p:sldId id="279" r:id="rId8"/>
    <p:sldId id="283" r:id="rId9"/>
    <p:sldId id="292" r:id="rId10"/>
    <p:sldId id="265" r:id="rId11"/>
    <p:sldId id="266" r:id="rId12"/>
    <p:sldId id="267" r:id="rId13"/>
    <p:sldId id="268" r:id="rId14"/>
    <p:sldId id="269" r:id="rId15"/>
    <p:sldId id="263" r:id="rId16"/>
    <p:sldId id="281" r:id="rId17"/>
    <p:sldId id="272" r:id="rId18"/>
    <p:sldId id="295" r:id="rId19"/>
    <p:sldId id="298" r:id="rId20"/>
    <p:sldId id="294" r:id="rId21"/>
    <p:sldId id="275" r:id="rId22"/>
    <p:sldId id="284" r:id="rId23"/>
    <p:sldId id="257"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000"/>
    <a:srgbClr val="F2EB5C"/>
    <a:srgbClr val="C3BA0F"/>
    <a:srgbClr val="F1E9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595"/>
  </p:normalViewPr>
  <p:slideViewPr>
    <p:cSldViewPr snapToGrid="0">
      <p:cViewPr varScale="1">
        <p:scale>
          <a:sx n="108" d="100"/>
          <a:sy n="108" d="100"/>
        </p:scale>
        <p:origin x="736"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fileserver\&#4320;&#4308;&#4306;&#4312;&#4317;&#4316;&#4323;&#4314;&#4312;%20&#4307;&#4304;%20&#4315;&#4311;&#4312;&#4321;%20&#4306;&#4304;&#4316;&#4309;&#4312;&#4311;&#4304;&#4320;&#4308;&#4305;&#4312;&#4321;%20&#4307;&#4308;&#4318;&#4304;&#4320;&#4322;&#4304;&#4315;&#4308;&#4316;&#4322;&#4312;\&#4320;&#4308;&#4306;&#4312;&#4317;&#4316;&#4323;&#4314;&#4312;%20&#4306;&#4304;&#4316;&#4309;&#4312;&#4311;&#4304;&#4320;&#4308;&#4305;&#4312;&#4321;%20&#4321;&#4304;&#4315;&#4315;&#4304;&#4320;&#4311;&#4309;&#4308;&#4314;&#4317;\PRDP%2014.03.2019\PIRDP%20Financial%20Table%2009.081111.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1.7632697548001215E-3"/>
          <c:y val="0.11803358341622822"/>
          <c:w val="0.53802812760227492"/>
          <c:h val="0.7385869717198591"/>
        </c:manualLayout>
      </c:layout>
      <c:pie3DChart>
        <c:varyColors val="1"/>
        <c:ser>
          <c:idx val="0"/>
          <c:order val="0"/>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8C89-4F8F-83DD-23765CF96CAF}"/>
              </c:ext>
            </c:extLst>
          </c:dPt>
          <c:dPt>
            <c:idx val="1"/>
            <c:bubble3D val="0"/>
            <c:spPr>
              <a:solidFill>
                <a:schemeClr val="accent2"/>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3-8C89-4F8F-83DD-23765CF96CAF}"/>
              </c:ext>
            </c:extLst>
          </c:dPt>
          <c:dPt>
            <c:idx val="2"/>
            <c:bubble3D val="0"/>
            <c:spPr>
              <a:solidFill>
                <a:schemeClr val="accent3"/>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5-8C89-4F8F-83DD-23765CF96CAF}"/>
              </c:ext>
            </c:extLst>
          </c:dPt>
          <c:dPt>
            <c:idx val="3"/>
            <c:bubble3D val="0"/>
            <c:spPr>
              <a:solidFill>
                <a:schemeClr val="accent4"/>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7-8C89-4F8F-83DD-23765CF96CAF}"/>
              </c:ext>
            </c:extLst>
          </c:dPt>
          <c:dPt>
            <c:idx val="4"/>
            <c:bubble3D val="0"/>
            <c:spPr>
              <a:solidFill>
                <a:schemeClr val="accent5"/>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9-8C89-4F8F-83DD-23765CF96CAF}"/>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GE"/>
              </a:p>
            </c:txPr>
            <c:dLblPos val="ctr"/>
            <c:showLegendKey val="0"/>
            <c:showVal val="1"/>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'Regional Distribution GEO'!$A$5:$A$9</c:f>
              <c:strCache>
                <c:ptCount val="5"/>
                <c:pt idx="0">
                  <c:v>1. ურბანული განახლება - ინტეგრირებული ღონისძიებები ურბანულ ტერიტორიებზე</c:v>
                </c:pt>
                <c:pt idx="1">
                  <c:v>2. უნიკალური ტურისტული პოტენციალის განვითარება</c:v>
                </c:pt>
                <c:pt idx="2">
                  <c:v>3. ადგილობრივი მცირე და საშუალო საწარმოების კონკურენტუნარიანობის ამაღლება და ინოვაციების ხელშეწყობა</c:v>
                </c:pt>
                <c:pt idx="3">
                  <c:v>4. ინტეგრირებული ადგილობრივი განვითარება</c:v>
                </c:pt>
                <c:pt idx="4">
                  <c:v>5. ცენტრალური და ადგილობრივი ხელისუფლების ტექნიკური დახმარება განვითარებისთვის</c:v>
                </c:pt>
              </c:strCache>
            </c:strRef>
          </c:cat>
          <c:val>
            <c:numRef>
              <c:f>'Regional Distribution GEO'!$B$5:$B$9</c:f>
              <c:numCache>
                <c:formatCode>General</c:formatCode>
                <c:ptCount val="5"/>
                <c:pt idx="0">
                  <c:v>21.5</c:v>
                </c:pt>
                <c:pt idx="1">
                  <c:v>7</c:v>
                </c:pt>
                <c:pt idx="2">
                  <c:v>10</c:v>
                </c:pt>
                <c:pt idx="3">
                  <c:v>20.5</c:v>
                </c:pt>
                <c:pt idx="4">
                  <c:v>4.75</c:v>
                </c:pt>
              </c:numCache>
            </c:numRef>
          </c:val>
          <c:extLst>
            <c:ext xmlns:c16="http://schemas.microsoft.com/office/drawing/2014/chart" uri="{C3380CC4-5D6E-409C-BE32-E72D297353CC}">
              <c16:uniqueId val="{0000000A-8C89-4F8F-83DD-23765CF96CAF}"/>
            </c:ext>
          </c:extLst>
        </c:ser>
        <c:dLbls>
          <c:dLblPos val="ctr"/>
          <c:showLegendKey val="0"/>
          <c:showVal val="0"/>
          <c:showCatName val="0"/>
          <c:showSerName val="0"/>
          <c:showPercent val="1"/>
          <c:showBubbleSize val="0"/>
          <c:showLeaderLines val="1"/>
        </c:dLbls>
      </c:pie3DChart>
      <c:spPr>
        <a:noFill/>
        <a:ln w="25400">
          <a:noFill/>
        </a:ln>
        <a:effectLst/>
      </c:spPr>
    </c:plotArea>
    <c:legend>
      <c:legendPos val="r"/>
      <c:layout>
        <c:manualLayout>
          <c:xMode val="edge"/>
          <c:yMode val="edge"/>
          <c:x val="0.54171820161277207"/>
          <c:y val="3.9974312571659109E-4"/>
          <c:w val="0.45828179838722799"/>
          <c:h val="0.99183276687364408"/>
        </c:manualLayout>
      </c:layout>
      <c:overlay val="0"/>
      <c:spPr>
        <a:solidFill>
          <a:schemeClr val="lt1">
            <a:lumMod val="95000"/>
            <a:alpha val="39000"/>
          </a:schemeClr>
        </a:solidFill>
        <a:ln>
          <a:noFill/>
        </a:ln>
        <a:effectLst/>
      </c:spPr>
      <c:txPr>
        <a:bodyPr rot="0" spcFirstLastPara="1" vertOverflow="ellipsis" vert="horz" wrap="square" anchor="ctr" anchorCtr="1"/>
        <a:lstStyle/>
        <a:p>
          <a:pPr algn="just">
            <a:defRPr sz="900" b="0" i="0" u="none" strike="noStrike" kern="1200" baseline="0">
              <a:solidFill>
                <a:schemeClr val="dk1">
                  <a:lumMod val="75000"/>
                  <a:lumOff val="25000"/>
                </a:schemeClr>
              </a:solidFill>
              <a:latin typeface="+mn-lt"/>
              <a:ea typeface="+mn-ea"/>
              <a:cs typeface="+mn-cs"/>
            </a:defRPr>
          </a:pPr>
          <a:endParaRPr lang="en-GE"/>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G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baseline="0">
                <a:solidFill>
                  <a:schemeClr val="dk1">
                    <a:lumMod val="75000"/>
                    <a:lumOff val="25000"/>
                  </a:schemeClr>
                </a:solidFill>
                <a:latin typeface="+mn-lt"/>
                <a:ea typeface="+mn-ea"/>
                <a:cs typeface="+mn-cs"/>
              </a:defRPr>
            </a:pPr>
            <a:r>
              <a:rPr lang="ka-GE" sz="1600" dirty="0"/>
              <a:t>პროექტების</a:t>
            </a:r>
            <a:r>
              <a:rPr lang="ka-GE" sz="1600" baseline="0" dirty="0"/>
              <a:t> და</a:t>
            </a:r>
            <a:r>
              <a:rPr lang="ka-GE" sz="1600" dirty="0"/>
              <a:t>ფინანსების მოცულობა რეგიონის მიხედვით
</a:t>
            </a:r>
          </a:p>
        </c:rich>
      </c:tx>
      <c:overlay val="0"/>
      <c:spPr>
        <a:noFill/>
        <a:ln>
          <a:noFill/>
        </a:ln>
        <a:effectLst/>
      </c:spPr>
      <c:txPr>
        <a:bodyPr rot="0" spcFirstLastPara="1" vertOverflow="ellipsis" vert="horz" wrap="square" anchor="ctr" anchorCtr="1"/>
        <a:lstStyle/>
        <a:p>
          <a:pPr>
            <a:defRPr sz="1600" b="1" i="0" u="none" strike="noStrike" kern="1200" baseline="0">
              <a:solidFill>
                <a:schemeClr val="dk1">
                  <a:lumMod val="75000"/>
                  <a:lumOff val="25000"/>
                </a:schemeClr>
              </a:solidFill>
              <a:latin typeface="+mn-lt"/>
              <a:ea typeface="+mn-ea"/>
              <a:cs typeface="+mn-cs"/>
            </a:defRPr>
          </a:pPr>
          <a:endParaRPr lang="en-GE"/>
        </a:p>
      </c:txPr>
    </c:title>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18201205702027348"/>
          <c:y val="8.1340377551377338E-2"/>
          <c:w val="0.67012713559913317"/>
          <c:h val="0.82647267501073152"/>
        </c:manualLayout>
      </c:layout>
      <c:pie3DChart>
        <c:varyColors val="1"/>
        <c:ser>
          <c:idx val="0"/>
          <c:order val="0"/>
          <c:tx>
            <c:strRef>
              <c:f>'Formulas by Regions'!$C$13</c:f>
              <c:strCache>
                <c:ptCount val="1"/>
                <c:pt idx="0">
                  <c:v>ფინანსების მოცულობა რეგიონის მიხედვით
</c:v>
                </c:pt>
              </c:strCache>
            </c:strRef>
          </c:tx>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5D25-4608-9E2B-BFF8F7A91261}"/>
              </c:ext>
            </c:extLst>
          </c:dPt>
          <c:dPt>
            <c:idx val="1"/>
            <c:bubble3D val="0"/>
            <c:spPr>
              <a:solidFill>
                <a:schemeClr val="accent2"/>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3-5D25-4608-9E2B-BFF8F7A91261}"/>
              </c:ext>
            </c:extLst>
          </c:dPt>
          <c:dPt>
            <c:idx val="2"/>
            <c:bubble3D val="0"/>
            <c:spPr>
              <a:solidFill>
                <a:schemeClr val="accent3"/>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5-5D25-4608-9E2B-BFF8F7A91261}"/>
              </c:ext>
            </c:extLst>
          </c:dPt>
          <c:dPt>
            <c:idx val="3"/>
            <c:bubble3D val="0"/>
            <c:spPr>
              <a:solidFill>
                <a:schemeClr val="accent4"/>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7-5D25-4608-9E2B-BFF8F7A91261}"/>
              </c:ext>
            </c:extLst>
          </c:dPt>
          <c:dLbls>
            <c:dLbl>
              <c:idx val="0"/>
              <c:tx>
                <c:rich>
                  <a:bodyPr/>
                  <a:lstStyle/>
                  <a:p>
                    <a:r>
                      <a:rPr lang="en-US" dirty="0"/>
                      <a:t>22.1</a:t>
                    </a:r>
                    <a:r>
                      <a:rPr lang="en-US" baseline="0" dirty="0"/>
                      <a:t>, 43.8%</a:t>
                    </a:r>
                  </a:p>
                </c:rich>
              </c:tx>
              <c:dLblPos val="bestFit"/>
              <c:showLegendKey val="0"/>
              <c:showVal val="1"/>
              <c:showCatName val="0"/>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1-5D25-4608-9E2B-BFF8F7A91261}"/>
                </c:ext>
              </c:extLst>
            </c:dLbl>
            <c:dLbl>
              <c:idx val="1"/>
              <c:tx>
                <c:rich>
                  <a:bodyPr/>
                  <a:lstStyle/>
                  <a:p>
                    <a:r>
                      <a:rPr lang="en-US" dirty="0"/>
                      <a:t>17.99</a:t>
                    </a:r>
                    <a:r>
                      <a:rPr lang="en-US" baseline="0" dirty="0"/>
                      <a:t>, 35.6%</a:t>
                    </a:r>
                  </a:p>
                </c:rich>
              </c:tx>
              <c:dLblPos val="bestFit"/>
              <c:showLegendKey val="0"/>
              <c:showVal val="1"/>
              <c:showCatName val="0"/>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3-5D25-4608-9E2B-BFF8F7A91261}"/>
                </c:ext>
              </c:extLst>
            </c:dLbl>
            <c:dLbl>
              <c:idx val="2"/>
              <c:tx>
                <c:rich>
                  <a:bodyPr/>
                  <a:lstStyle/>
                  <a:p>
                    <a:r>
                      <a:rPr lang="en-US" dirty="0"/>
                      <a:t>7.08</a:t>
                    </a:r>
                    <a:r>
                      <a:rPr lang="en-US" baseline="0" dirty="0"/>
                      <a:t>, 14.0%</a:t>
                    </a:r>
                  </a:p>
                </c:rich>
              </c:tx>
              <c:dLblPos val="bestFit"/>
              <c:showLegendKey val="0"/>
              <c:showVal val="1"/>
              <c:showCatName val="0"/>
              <c:showSerName val="0"/>
              <c:showPercent val="1"/>
              <c:showBubbleSize val="0"/>
              <c:separator>, </c:separator>
              <c:extLst>
                <c:ext xmlns:c15="http://schemas.microsoft.com/office/drawing/2012/chart" uri="{CE6537A1-D6FC-4f65-9D91-7224C49458BB}">
                  <c15:showDataLabelsRange val="0"/>
                </c:ext>
                <c:ext xmlns:c16="http://schemas.microsoft.com/office/drawing/2014/chart" uri="{C3380CC4-5D6E-409C-BE32-E72D297353CC}">
                  <c16:uniqueId val="{00000005-5D25-4608-9E2B-BFF8F7A91261}"/>
                </c:ext>
              </c:extLst>
            </c:dLbl>
            <c:dLbl>
              <c:idx val="3"/>
              <c:tx>
                <c:rich>
                  <a:bodyPr/>
                  <a:lstStyle/>
                  <a:p>
                    <a:r>
                      <a:rPr lang="en-US" dirty="0"/>
                      <a:t>3.32</a:t>
                    </a:r>
                    <a:r>
                      <a:rPr lang="en-US" baseline="0" dirty="0"/>
                      <a:t>, 6.6%</a:t>
                    </a:r>
                  </a:p>
                </c:rich>
              </c:tx>
              <c:dLblPos val="bestFit"/>
              <c:showLegendKey val="0"/>
              <c:showVal val="1"/>
              <c:showCatName val="0"/>
              <c:showSerName val="0"/>
              <c:showPercent val="1"/>
              <c:showBubbleSize val="0"/>
              <c:separator>, </c:separator>
              <c:extLst>
                <c:ext xmlns:c15="http://schemas.microsoft.com/office/drawing/2012/chart" uri="{CE6537A1-D6FC-4f65-9D91-7224C49458BB}">
                  <c15:showDataLabelsRange val="0"/>
                </c:ext>
                <c:ext xmlns:c16="http://schemas.microsoft.com/office/drawing/2014/chart" uri="{C3380CC4-5D6E-409C-BE32-E72D297353CC}">
                  <c16:uniqueId val="{00000007-5D25-4608-9E2B-BFF8F7A91261}"/>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clip" horzOverflow="clip" vert="horz" wrap="square" lIns="36576" tIns="18288" rIns="36576" bIns="18288" anchor="ctr" anchorCtr="1">
                <a:spAutoFit/>
              </a:bodyPr>
              <a:lstStyle/>
              <a:p>
                <a:pPr>
                  <a:defRPr sz="1000" b="1" i="0" u="none" strike="noStrike" kern="1200" baseline="0">
                    <a:solidFill>
                      <a:schemeClr val="lt1"/>
                    </a:solidFill>
                    <a:latin typeface="+mn-lt"/>
                    <a:ea typeface="+mn-ea"/>
                    <a:cs typeface="+mn-cs"/>
                  </a:defRPr>
                </a:pPr>
                <a:endParaRPr lang="en-GE"/>
              </a:p>
            </c:txPr>
            <c:dLblPos val="bestFit"/>
            <c:showLegendKey val="0"/>
            <c:showVal val="1"/>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spPr xmlns:c15="http://schemas.microsoft.com/office/drawing/2012/chart">
                  <a:prstGeom prst="ellipse">
                    <a:avLst/>
                  </a:prstGeom>
                  <a:pattFill prst="pct75">
                    <a:fgClr>
                      <a:schemeClr val="dk1">
                        <a:lumMod val="75000"/>
                        <a:lumOff val="25000"/>
                      </a:schemeClr>
                    </a:fgClr>
                    <a:bgClr>
                      <a:schemeClr val="dk1">
                        <a:lumMod val="65000"/>
                        <a:lumOff val="35000"/>
                      </a:schemeClr>
                    </a:bgClr>
                  </a:pattFill>
                  <a:ln>
                    <a:noFill/>
                  </a:ln>
                </c15:spPr>
              </c:ext>
            </c:extLst>
          </c:dLbls>
          <c:cat>
            <c:strRef>
              <c:f>'Formulas by Regions'!$B$14:$B$17</c:f>
              <c:strCache>
                <c:ptCount val="4"/>
                <c:pt idx="0">
                  <c:v>იმერეთი</c:v>
                </c:pt>
                <c:pt idx="1">
                  <c:v>კახეთი</c:v>
                </c:pt>
                <c:pt idx="2">
                  <c:v>გურია</c:v>
                </c:pt>
                <c:pt idx="3">
                  <c:v>რაჭა ლეჩხუმი - ქვემო სვანეთი</c:v>
                </c:pt>
              </c:strCache>
            </c:strRef>
          </c:cat>
          <c:val>
            <c:numRef>
              <c:f>'Formulas by Regions'!$C$14:$C$17</c:f>
              <c:numCache>
                <c:formatCode>#,##0.00</c:formatCode>
                <c:ptCount val="4"/>
                <c:pt idx="0">
                  <c:v>22097563.035390452</c:v>
                </c:pt>
                <c:pt idx="1">
                  <c:v>17993768.15088607</c:v>
                </c:pt>
                <c:pt idx="2">
                  <c:v>7084059.198671693</c:v>
                </c:pt>
                <c:pt idx="3">
                  <c:v>3324609.6150517878</c:v>
                </c:pt>
              </c:numCache>
            </c:numRef>
          </c:val>
          <c:extLst>
            <c:ext xmlns:c16="http://schemas.microsoft.com/office/drawing/2014/chart" uri="{C3380CC4-5D6E-409C-BE32-E72D297353CC}">
              <c16:uniqueId val="{00000008-5D25-4608-9E2B-BFF8F7A91261}"/>
            </c:ext>
          </c:extLst>
        </c:ser>
        <c:dLbls>
          <c:dLblPos val="bestFit"/>
          <c:showLegendKey val="0"/>
          <c:showVal val="1"/>
          <c:showCatName val="0"/>
          <c:showSerName val="0"/>
          <c:showPercent val="0"/>
          <c:showBubbleSize val="0"/>
          <c:showLeaderLines val="1"/>
        </c:dLbls>
      </c:pie3DChart>
      <c:spPr>
        <a:noFill/>
        <a:ln>
          <a:noFill/>
        </a:ln>
        <a:effectLst/>
      </c:spPr>
    </c:plotArea>
    <c:legend>
      <c:legendPos val="r"/>
      <c:layout>
        <c:manualLayout>
          <c:xMode val="edge"/>
          <c:yMode val="edge"/>
          <c:x val="4.4416266332880381E-3"/>
          <c:y val="0.85096783859792857"/>
          <c:w val="0.99349784895858828"/>
          <c:h val="0.14309125624202462"/>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1100" b="1" i="0" u="none" strike="noStrike" kern="1200" baseline="0">
              <a:solidFill>
                <a:schemeClr val="dk1">
                  <a:lumMod val="75000"/>
                  <a:lumOff val="25000"/>
                </a:schemeClr>
              </a:solidFill>
              <a:latin typeface="+mn-lt"/>
              <a:ea typeface="+mn-ea"/>
              <a:cs typeface="+mn-cs"/>
            </a:defRPr>
          </a:pPr>
          <a:endParaRPr lang="en-GE"/>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G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22DE2FA-C7A8-4CE9-A564-87872CB839D9}" type="doc">
      <dgm:prSet loTypeId="urn:microsoft.com/office/officeart/2005/8/layout/cycle8" loCatId="cycle" qsTypeId="urn:microsoft.com/office/officeart/2005/8/quickstyle/simple2" qsCatId="simple" csTypeId="urn:microsoft.com/office/officeart/2005/8/colors/accent1_2" csCatId="accent1" phldr="1"/>
      <dgm:spPr/>
    </dgm:pt>
    <dgm:pt modelId="{0025F0A3-8F8D-4786-9FD1-312507EFDC0F}">
      <dgm:prSet phldrT="[Text]" custT="1"/>
      <dgm:spPr/>
      <dgm:t>
        <a:bodyPr/>
        <a:lstStyle/>
        <a:p>
          <a:r>
            <a:rPr lang="ka-GE" sz="1200" b="1"/>
            <a:t>გაზრდილი სოციალური თანასწორობა და სახელმწიფო სერვისების გაუმჯობესებული მიწოდება </a:t>
          </a:r>
          <a:endParaRPr lang="en-US" sz="1200" dirty="0"/>
        </a:p>
      </dgm:t>
    </dgm:pt>
    <dgm:pt modelId="{2FDDD392-2C84-4168-B473-4CFC6924B20C}" type="parTrans" cxnId="{6F97CE1A-69C8-42F7-A7BA-F46DEB7FDF12}">
      <dgm:prSet/>
      <dgm:spPr/>
      <dgm:t>
        <a:bodyPr/>
        <a:lstStyle/>
        <a:p>
          <a:endParaRPr lang="en-US" sz="3600"/>
        </a:p>
      </dgm:t>
    </dgm:pt>
    <dgm:pt modelId="{564D3A39-E104-4EC0-AB98-7C6DC1917373}" type="sibTrans" cxnId="{6F97CE1A-69C8-42F7-A7BA-F46DEB7FDF12}">
      <dgm:prSet/>
      <dgm:spPr/>
      <dgm:t>
        <a:bodyPr/>
        <a:lstStyle/>
        <a:p>
          <a:endParaRPr lang="en-US" sz="3600"/>
        </a:p>
      </dgm:t>
    </dgm:pt>
    <dgm:pt modelId="{86D92E3D-E7E7-4DAD-A827-3B22EA2540C6}">
      <dgm:prSet phldrT="[Text]" custT="1"/>
      <dgm:spPr/>
      <dgm:t>
        <a:bodyPr/>
        <a:lstStyle/>
        <a:p>
          <a:r>
            <a:rPr lang="ka-GE" sz="1200" b="1" dirty="0"/>
            <a:t>თბილისსა და საპილოტე რეგიონებს შორის შემცირებული უთანაბრობები </a:t>
          </a:r>
          <a:endParaRPr lang="en-US" sz="1200" dirty="0"/>
        </a:p>
      </dgm:t>
    </dgm:pt>
    <dgm:pt modelId="{2496180E-5EEB-4874-B2A1-BEAFF5157F1D}" type="parTrans" cxnId="{9E457E78-1079-4C37-AA1A-EA9D051BAF9C}">
      <dgm:prSet/>
      <dgm:spPr/>
      <dgm:t>
        <a:bodyPr/>
        <a:lstStyle/>
        <a:p>
          <a:endParaRPr lang="en-US" sz="3600"/>
        </a:p>
      </dgm:t>
    </dgm:pt>
    <dgm:pt modelId="{2B9C7412-D461-49E5-A59B-FFEF52E94B8C}" type="sibTrans" cxnId="{9E457E78-1079-4C37-AA1A-EA9D051BAF9C}">
      <dgm:prSet/>
      <dgm:spPr/>
      <dgm:t>
        <a:bodyPr/>
        <a:lstStyle/>
        <a:p>
          <a:endParaRPr lang="en-US" sz="3600"/>
        </a:p>
      </dgm:t>
    </dgm:pt>
    <dgm:pt modelId="{14553C05-9906-446E-854E-54233AEEF649}">
      <dgm:prSet phldrT="[Text]" custT="1"/>
      <dgm:spPr/>
      <dgm:t>
        <a:bodyPr/>
        <a:lstStyle/>
        <a:p>
          <a:r>
            <a:rPr lang="ka-GE" sz="1200" b="1"/>
            <a:t>გაზრდილი კონკურენტუნარიანობა </a:t>
          </a:r>
          <a:endParaRPr lang="en-US" sz="1200" dirty="0"/>
        </a:p>
      </dgm:t>
    </dgm:pt>
    <dgm:pt modelId="{B5CAE885-03E1-42DD-8334-4956F826C66E}" type="parTrans" cxnId="{B5CC236F-C27D-4F74-82E6-7BF236F1D4E4}">
      <dgm:prSet/>
      <dgm:spPr/>
      <dgm:t>
        <a:bodyPr/>
        <a:lstStyle/>
        <a:p>
          <a:endParaRPr lang="en-US" sz="3600"/>
        </a:p>
      </dgm:t>
    </dgm:pt>
    <dgm:pt modelId="{2F12A9E1-A31D-4EB2-9091-C21A59E78055}" type="sibTrans" cxnId="{B5CC236F-C27D-4F74-82E6-7BF236F1D4E4}">
      <dgm:prSet/>
      <dgm:spPr/>
      <dgm:t>
        <a:bodyPr/>
        <a:lstStyle/>
        <a:p>
          <a:endParaRPr lang="en-US" sz="3600"/>
        </a:p>
      </dgm:t>
    </dgm:pt>
    <dgm:pt modelId="{E696F810-1C2A-4750-8961-FFA4CFCD3A36}" type="pres">
      <dgm:prSet presAssocID="{222DE2FA-C7A8-4CE9-A564-87872CB839D9}" presName="compositeShape" presStyleCnt="0">
        <dgm:presLayoutVars>
          <dgm:chMax val="7"/>
          <dgm:dir/>
          <dgm:resizeHandles val="exact"/>
        </dgm:presLayoutVars>
      </dgm:prSet>
      <dgm:spPr/>
    </dgm:pt>
    <dgm:pt modelId="{BBC81CDB-ABD2-4BEE-9812-E75DCC47D313}" type="pres">
      <dgm:prSet presAssocID="{222DE2FA-C7A8-4CE9-A564-87872CB839D9}" presName="wedge1" presStyleLbl="node1" presStyleIdx="0" presStyleCnt="3"/>
      <dgm:spPr/>
    </dgm:pt>
    <dgm:pt modelId="{D89DAE7E-DE90-4871-9A2D-1497C1DF0FA2}" type="pres">
      <dgm:prSet presAssocID="{222DE2FA-C7A8-4CE9-A564-87872CB839D9}" presName="dummy1a" presStyleCnt="0"/>
      <dgm:spPr/>
    </dgm:pt>
    <dgm:pt modelId="{5757F477-4436-4301-86CC-3B5ACBAAFD88}" type="pres">
      <dgm:prSet presAssocID="{222DE2FA-C7A8-4CE9-A564-87872CB839D9}" presName="dummy1b" presStyleCnt="0"/>
      <dgm:spPr/>
    </dgm:pt>
    <dgm:pt modelId="{BF033C69-A391-4B09-AFA5-00069E1F2654}" type="pres">
      <dgm:prSet presAssocID="{222DE2FA-C7A8-4CE9-A564-87872CB839D9}" presName="wedge1Tx" presStyleLbl="node1" presStyleIdx="0" presStyleCnt="3">
        <dgm:presLayoutVars>
          <dgm:chMax val="0"/>
          <dgm:chPref val="0"/>
          <dgm:bulletEnabled val="1"/>
        </dgm:presLayoutVars>
      </dgm:prSet>
      <dgm:spPr/>
    </dgm:pt>
    <dgm:pt modelId="{233B4A00-A979-4962-8DE9-9059B5777FE8}" type="pres">
      <dgm:prSet presAssocID="{222DE2FA-C7A8-4CE9-A564-87872CB839D9}" presName="wedge2" presStyleLbl="node1" presStyleIdx="1" presStyleCnt="3"/>
      <dgm:spPr/>
    </dgm:pt>
    <dgm:pt modelId="{5D25BE90-EFF7-4665-B7D2-B3FF9A2993C5}" type="pres">
      <dgm:prSet presAssocID="{222DE2FA-C7A8-4CE9-A564-87872CB839D9}" presName="dummy2a" presStyleCnt="0"/>
      <dgm:spPr/>
    </dgm:pt>
    <dgm:pt modelId="{627AE1FC-71C8-48AC-96FD-D632E4252514}" type="pres">
      <dgm:prSet presAssocID="{222DE2FA-C7A8-4CE9-A564-87872CB839D9}" presName="dummy2b" presStyleCnt="0"/>
      <dgm:spPr/>
    </dgm:pt>
    <dgm:pt modelId="{20E42C0A-43B8-43B8-A27A-CD4317315378}" type="pres">
      <dgm:prSet presAssocID="{222DE2FA-C7A8-4CE9-A564-87872CB839D9}" presName="wedge2Tx" presStyleLbl="node1" presStyleIdx="1" presStyleCnt="3">
        <dgm:presLayoutVars>
          <dgm:chMax val="0"/>
          <dgm:chPref val="0"/>
          <dgm:bulletEnabled val="1"/>
        </dgm:presLayoutVars>
      </dgm:prSet>
      <dgm:spPr/>
    </dgm:pt>
    <dgm:pt modelId="{78E139ED-CD31-4240-BCCB-DBABC6DFD0A7}" type="pres">
      <dgm:prSet presAssocID="{222DE2FA-C7A8-4CE9-A564-87872CB839D9}" presName="wedge3" presStyleLbl="node1" presStyleIdx="2" presStyleCnt="3"/>
      <dgm:spPr/>
    </dgm:pt>
    <dgm:pt modelId="{7B81FB73-01FC-45DE-A365-076144AE2212}" type="pres">
      <dgm:prSet presAssocID="{222DE2FA-C7A8-4CE9-A564-87872CB839D9}" presName="dummy3a" presStyleCnt="0"/>
      <dgm:spPr/>
    </dgm:pt>
    <dgm:pt modelId="{7E62C718-0A55-4C73-AEF9-0906ED8FC918}" type="pres">
      <dgm:prSet presAssocID="{222DE2FA-C7A8-4CE9-A564-87872CB839D9}" presName="dummy3b" presStyleCnt="0"/>
      <dgm:spPr/>
    </dgm:pt>
    <dgm:pt modelId="{3C2F5FA3-9819-4053-A792-CD4AF80B8E98}" type="pres">
      <dgm:prSet presAssocID="{222DE2FA-C7A8-4CE9-A564-87872CB839D9}" presName="wedge3Tx" presStyleLbl="node1" presStyleIdx="2" presStyleCnt="3">
        <dgm:presLayoutVars>
          <dgm:chMax val="0"/>
          <dgm:chPref val="0"/>
          <dgm:bulletEnabled val="1"/>
        </dgm:presLayoutVars>
      </dgm:prSet>
      <dgm:spPr/>
    </dgm:pt>
    <dgm:pt modelId="{23FF70A0-F948-42E2-BA89-412C2B8B0FF7}" type="pres">
      <dgm:prSet presAssocID="{564D3A39-E104-4EC0-AB98-7C6DC1917373}" presName="arrowWedge1" presStyleLbl="fgSibTrans2D1" presStyleIdx="0" presStyleCnt="3"/>
      <dgm:spPr/>
    </dgm:pt>
    <dgm:pt modelId="{389A9533-0899-4D8E-8C0E-6B0609D488AF}" type="pres">
      <dgm:prSet presAssocID="{2B9C7412-D461-49E5-A59B-FFEF52E94B8C}" presName="arrowWedge2" presStyleLbl="fgSibTrans2D1" presStyleIdx="1" presStyleCnt="3"/>
      <dgm:spPr/>
    </dgm:pt>
    <dgm:pt modelId="{A177DD89-A7E8-42E4-B617-2F0A09364336}" type="pres">
      <dgm:prSet presAssocID="{2F12A9E1-A31D-4EB2-9091-C21A59E78055}" presName="arrowWedge3" presStyleLbl="fgSibTrans2D1" presStyleIdx="2" presStyleCnt="3"/>
      <dgm:spPr/>
    </dgm:pt>
  </dgm:ptLst>
  <dgm:cxnLst>
    <dgm:cxn modelId="{46E39B0E-332C-49F2-9DB6-F023DAA3BC8E}" type="presOf" srcId="{86D92E3D-E7E7-4DAD-A827-3B22EA2540C6}" destId="{20E42C0A-43B8-43B8-A27A-CD4317315378}" srcOrd="1" destOrd="0" presId="urn:microsoft.com/office/officeart/2005/8/layout/cycle8"/>
    <dgm:cxn modelId="{6F97CE1A-69C8-42F7-A7BA-F46DEB7FDF12}" srcId="{222DE2FA-C7A8-4CE9-A564-87872CB839D9}" destId="{0025F0A3-8F8D-4786-9FD1-312507EFDC0F}" srcOrd="0" destOrd="0" parTransId="{2FDDD392-2C84-4168-B473-4CFC6924B20C}" sibTransId="{564D3A39-E104-4EC0-AB98-7C6DC1917373}"/>
    <dgm:cxn modelId="{1889D357-EFE0-412F-8EC4-C6E34D1DDAFD}" type="presOf" srcId="{222DE2FA-C7A8-4CE9-A564-87872CB839D9}" destId="{E696F810-1C2A-4750-8961-FFA4CFCD3A36}" srcOrd="0" destOrd="0" presId="urn:microsoft.com/office/officeart/2005/8/layout/cycle8"/>
    <dgm:cxn modelId="{B5CC236F-C27D-4F74-82E6-7BF236F1D4E4}" srcId="{222DE2FA-C7A8-4CE9-A564-87872CB839D9}" destId="{14553C05-9906-446E-854E-54233AEEF649}" srcOrd="2" destOrd="0" parTransId="{B5CAE885-03E1-42DD-8334-4956F826C66E}" sibTransId="{2F12A9E1-A31D-4EB2-9091-C21A59E78055}"/>
    <dgm:cxn modelId="{406AC071-79B5-4157-B550-A483B59B10F9}" type="presOf" srcId="{0025F0A3-8F8D-4786-9FD1-312507EFDC0F}" destId="{BBC81CDB-ABD2-4BEE-9812-E75DCC47D313}" srcOrd="0" destOrd="0" presId="urn:microsoft.com/office/officeart/2005/8/layout/cycle8"/>
    <dgm:cxn modelId="{9E457E78-1079-4C37-AA1A-EA9D051BAF9C}" srcId="{222DE2FA-C7A8-4CE9-A564-87872CB839D9}" destId="{86D92E3D-E7E7-4DAD-A827-3B22EA2540C6}" srcOrd="1" destOrd="0" parTransId="{2496180E-5EEB-4874-B2A1-BEAFF5157F1D}" sibTransId="{2B9C7412-D461-49E5-A59B-FFEF52E94B8C}"/>
    <dgm:cxn modelId="{AE736F8F-7599-4F52-8EB0-5CD9AD004B41}" type="presOf" srcId="{14553C05-9906-446E-854E-54233AEEF649}" destId="{78E139ED-CD31-4240-BCCB-DBABC6DFD0A7}" srcOrd="0" destOrd="0" presId="urn:microsoft.com/office/officeart/2005/8/layout/cycle8"/>
    <dgm:cxn modelId="{050122A2-BA48-4C5A-9224-78F43A040A07}" type="presOf" srcId="{86D92E3D-E7E7-4DAD-A827-3B22EA2540C6}" destId="{233B4A00-A979-4962-8DE9-9059B5777FE8}" srcOrd="0" destOrd="0" presId="urn:microsoft.com/office/officeart/2005/8/layout/cycle8"/>
    <dgm:cxn modelId="{E3B289A3-A948-454F-8B7B-272D3F7CCD87}" type="presOf" srcId="{0025F0A3-8F8D-4786-9FD1-312507EFDC0F}" destId="{BF033C69-A391-4B09-AFA5-00069E1F2654}" srcOrd="1" destOrd="0" presId="urn:microsoft.com/office/officeart/2005/8/layout/cycle8"/>
    <dgm:cxn modelId="{5D52D3E1-94F6-459B-8207-1BFE453EB2A0}" type="presOf" srcId="{14553C05-9906-446E-854E-54233AEEF649}" destId="{3C2F5FA3-9819-4053-A792-CD4AF80B8E98}" srcOrd="1" destOrd="0" presId="urn:microsoft.com/office/officeart/2005/8/layout/cycle8"/>
    <dgm:cxn modelId="{80069900-EA61-4A7C-AFA7-EE0F222A9853}" type="presParOf" srcId="{E696F810-1C2A-4750-8961-FFA4CFCD3A36}" destId="{BBC81CDB-ABD2-4BEE-9812-E75DCC47D313}" srcOrd="0" destOrd="0" presId="urn:microsoft.com/office/officeart/2005/8/layout/cycle8"/>
    <dgm:cxn modelId="{AA89920D-19B9-4ACA-86B0-AF600316697A}" type="presParOf" srcId="{E696F810-1C2A-4750-8961-FFA4CFCD3A36}" destId="{D89DAE7E-DE90-4871-9A2D-1497C1DF0FA2}" srcOrd="1" destOrd="0" presId="urn:microsoft.com/office/officeart/2005/8/layout/cycle8"/>
    <dgm:cxn modelId="{B291D9CF-5CE0-45EE-94B3-EE4503A86213}" type="presParOf" srcId="{E696F810-1C2A-4750-8961-FFA4CFCD3A36}" destId="{5757F477-4436-4301-86CC-3B5ACBAAFD88}" srcOrd="2" destOrd="0" presId="urn:microsoft.com/office/officeart/2005/8/layout/cycle8"/>
    <dgm:cxn modelId="{C46507DF-2745-4B67-8657-63ECF7D59D83}" type="presParOf" srcId="{E696F810-1C2A-4750-8961-FFA4CFCD3A36}" destId="{BF033C69-A391-4B09-AFA5-00069E1F2654}" srcOrd="3" destOrd="0" presId="urn:microsoft.com/office/officeart/2005/8/layout/cycle8"/>
    <dgm:cxn modelId="{0E54D2EA-8D24-4DFA-A6F4-671537EEB392}" type="presParOf" srcId="{E696F810-1C2A-4750-8961-FFA4CFCD3A36}" destId="{233B4A00-A979-4962-8DE9-9059B5777FE8}" srcOrd="4" destOrd="0" presId="urn:microsoft.com/office/officeart/2005/8/layout/cycle8"/>
    <dgm:cxn modelId="{BEC719E8-D3E2-4517-AF3D-D1F5E19B255C}" type="presParOf" srcId="{E696F810-1C2A-4750-8961-FFA4CFCD3A36}" destId="{5D25BE90-EFF7-4665-B7D2-B3FF9A2993C5}" srcOrd="5" destOrd="0" presId="urn:microsoft.com/office/officeart/2005/8/layout/cycle8"/>
    <dgm:cxn modelId="{B666CE0C-61F8-443C-BCC1-40A02AABF55D}" type="presParOf" srcId="{E696F810-1C2A-4750-8961-FFA4CFCD3A36}" destId="{627AE1FC-71C8-48AC-96FD-D632E4252514}" srcOrd="6" destOrd="0" presId="urn:microsoft.com/office/officeart/2005/8/layout/cycle8"/>
    <dgm:cxn modelId="{54E05CA5-56C2-4CA7-B842-7CABDA0F93E5}" type="presParOf" srcId="{E696F810-1C2A-4750-8961-FFA4CFCD3A36}" destId="{20E42C0A-43B8-43B8-A27A-CD4317315378}" srcOrd="7" destOrd="0" presId="urn:microsoft.com/office/officeart/2005/8/layout/cycle8"/>
    <dgm:cxn modelId="{EB68CFC1-25CA-4768-B9B3-FDDEC580CA11}" type="presParOf" srcId="{E696F810-1C2A-4750-8961-FFA4CFCD3A36}" destId="{78E139ED-CD31-4240-BCCB-DBABC6DFD0A7}" srcOrd="8" destOrd="0" presId="urn:microsoft.com/office/officeart/2005/8/layout/cycle8"/>
    <dgm:cxn modelId="{7F9614BE-6243-48B4-9325-AF845CF04131}" type="presParOf" srcId="{E696F810-1C2A-4750-8961-FFA4CFCD3A36}" destId="{7B81FB73-01FC-45DE-A365-076144AE2212}" srcOrd="9" destOrd="0" presId="urn:microsoft.com/office/officeart/2005/8/layout/cycle8"/>
    <dgm:cxn modelId="{6BAB11C6-3BE9-48DA-9226-280C71245E0A}" type="presParOf" srcId="{E696F810-1C2A-4750-8961-FFA4CFCD3A36}" destId="{7E62C718-0A55-4C73-AEF9-0906ED8FC918}" srcOrd="10" destOrd="0" presId="urn:microsoft.com/office/officeart/2005/8/layout/cycle8"/>
    <dgm:cxn modelId="{BB45E869-FB5A-4868-81A1-E97C03268EE5}" type="presParOf" srcId="{E696F810-1C2A-4750-8961-FFA4CFCD3A36}" destId="{3C2F5FA3-9819-4053-A792-CD4AF80B8E98}" srcOrd="11" destOrd="0" presId="urn:microsoft.com/office/officeart/2005/8/layout/cycle8"/>
    <dgm:cxn modelId="{2712D27F-8030-4CA1-B6AA-87AA8B5CC8D2}" type="presParOf" srcId="{E696F810-1C2A-4750-8961-FFA4CFCD3A36}" destId="{23FF70A0-F948-42E2-BA89-412C2B8B0FF7}" srcOrd="12" destOrd="0" presId="urn:microsoft.com/office/officeart/2005/8/layout/cycle8"/>
    <dgm:cxn modelId="{84ADEC33-C71A-4871-8C5F-D1A8C6458643}" type="presParOf" srcId="{E696F810-1C2A-4750-8961-FFA4CFCD3A36}" destId="{389A9533-0899-4D8E-8C0E-6B0609D488AF}" srcOrd="13" destOrd="0" presId="urn:microsoft.com/office/officeart/2005/8/layout/cycle8"/>
    <dgm:cxn modelId="{96E9B63D-F61A-48B2-BC92-BFB0EACD6553}" type="presParOf" srcId="{E696F810-1C2A-4750-8961-FFA4CFCD3A36}" destId="{A177DD89-A7E8-42E4-B617-2F0A09364336}" srcOrd="14"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C81CDB-ABD2-4BEE-9812-E75DCC47D313}">
      <dsp:nvSpPr>
        <dsp:cNvPr id="0" name=""/>
        <dsp:cNvSpPr/>
      </dsp:nvSpPr>
      <dsp:spPr>
        <a:xfrm>
          <a:off x="1605091" y="293098"/>
          <a:ext cx="3787733" cy="3787733"/>
        </a:xfrm>
        <a:prstGeom prst="pie">
          <a:avLst>
            <a:gd name="adj1" fmla="val 16200000"/>
            <a:gd name="adj2" fmla="val 180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38100" dist="25400" dir="5400000" algn="t" rotWithShape="0">
            <a:srgbClr val="000000">
              <a:alpha val="5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ka-GE" sz="1200" b="1" kern="1200"/>
            <a:t>გაზრდილი სოციალური თანასწორობა და სახელმწიფო სერვისების გაუმჯობესებული მიწოდება </a:t>
          </a:r>
          <a:endParaRPr lang="en-US" sz="1200" kern="1200" dirty="0"/>
        </a:p>
      </dsp:txBody>
      <dsp:txXfrm>
        <a:off x="3601316" y="1095737"/>
        <a:ext cx="1352761" cy="1127301"/>
      </dsp:txXfrm>
    </dsp:sp>
    <dsp:sp modelId="{233B4A00-A979-4962-8DE9-9059B5777FE8}">
      <dsp:nvSpPr>
        <dsp:cNvPr id="0" name=""/>
        <dsp:cNvSpPr/>
      </dsp:nvSpPr>
      <dsp:spPr>
        <a:xfrm>
          <a:off x="1527081" y="428374"/>
          <a:ext cx="3787733" cy="3787733"/>
        </a:xfrm>
        <a:prstGeom prst="pie">
          <a:avLst>
            <a:gd name="adj1" fmla="val 1800000"/>
            <a:gd name="adj2" fmla="val 900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38100" dist="25400" dir="5400000" algn="t" rotWithShape="0">
            <a:srgbClr val="000000">
              <a:alpha val="5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ka-GE" sz="1200" b="1" kern="1200" dirty="0"/>
            <a:t>თბილისსა და საპილოტე რეგიონებს შორის შემცირებული უთანაბრობები </a:t>
          </a:r>
          <a:endParaRPr lang="en-US" sz="1200" kern="1200" dirty="0"/>
        </a:p>
      </dsp:txBody>
      <dsp:txXfrm>
        <a:off x="2428923" y="2885891"/>
        <a:ext cx="2029142" cy="992025"/>
      </dsp:txXfrm>
    </dsp:sp>
    <dsp:sp modelId="{78E139ED-CD31-4240-BCCB-DBABC6DFD0A7}">
      <dsp:nvSpPr>
        <dsp:cNvPr id="0" name=""/>
        <dsp:cNvSpPr/>
      </dsp:nvSpPr>
      <dsp:spPr>
        <a:xfrm>
          <a:off x="1449072" y="293098"/>
          <a:ext cx="3787733" cy="3787733"/>
        </a:xfrm>
        <a:prstGeom prst="pie">
          <a:avLst>
            <a:gd name="adj1" fmla="val 9000000"/>
            <a:gd name="adj2" fmla="val 1620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38100" dist="25400" dir="5400000" algn="t" rotWithShape="0">
            <a:srgbClr val="000000">
              <a:alpha val="5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ka-GE" sz="1200" b="1" kern="1200"/>
            <a:t>გაზრდილი კონკურენტუნარიანობა </a:t>
          </a:r>
          <a:endParaRPr lang="en-US" sz="1200" kern="1200" dirty="0"/>
        </a:p>
      </dsp:txBody>
      <dsp:txXfrm>
        <a:off x="1887818" y="1095737"/>
        <a:ext cx="1352761" cy="1127301"/>
      </dsp:txXfrm>
    </dsp:sp>
    <dsp:sp modelId="{23FF70A0-F948-42E2-BA89-412C2B8B0FF7}">
      <dsp:nvSpPr>
        <dsp:cNvPr id="0" name=""/>
        <dsp:cNvSpPr/>
      </dsp:nvSpPr>
      <dsp:spPr>
        <a:xfrm>
          <a:off x="1370925" y="58619"/>
          <a:ext cx="4256690" cy="4256690"/>
        </a:xfrm>
        <a:prstGeom prst="circularArrow">
          <a:avLst>
            <a:gd name="adj1" fmla="val 5085"/>
            <a:gd name="adj2" fmla="val 327528"/>
            <a:gd name="adj3" fmla="val 1472472"/>
            <a:gd name="adj4" fmla="val 16199432"/>
            <a:gd name="adj5" fmla="val 5932"/>
          </a:avLst>
        </a:prstGeom>
        <a:solidFill>
          <a:schemeClr val="accent1">
            <a:tint val="60000"/>
            <a:hueOff val="0"/>
            <a:satOff val="0"/>
            <a:lumOff val="0"/>
            <a:alphaOff val="0"/>
          </a:schemeClr>
        </a:solidFill>
        <a:ln>
          <a:noFill/>
        </a:ln>
        <a:effectLst>
          <a:outerShdw blurRad="38100" dist="25400" dir="5400000" algn="t" rotWithShape="0">
            <a:srgbClr val="000000">
              <a:alpha val="50000"/>
            </a:srgbClr>
          </a:outerShdw>
        </a:effectLst>
      </dsp:spPr>
      <dsp:style>
        <a:lnRef idx="0">
          <a:scrgbClr r="0" g="0" b="0"/>
        </a:lnRef>
        <a:fillRef idx="1">
          <a:scrgbClr r="0" g="0" b="0"/>
        </a:fillRef>
        <a:effectRef idx="1">
          <a:scrgbClr r="0" g="0" b="0"/>
        </a:effectRef>
        <a:fontRef idx="minor">
          <a:schemeClr val="lt1"/>
        </a:fontRef>
      </dsp:style>
    </dsp:sp>
    <dsp:sp modelId="{389A9533-0899-4D8E-8C0E-6B0609D488AF}">
      <dsp:nvSpPr>
        <dsp:cNvPr id="0" name=""/>
        <dsp:cNvSpPr/>
      </dsp:nvSpPr>
      <dsp:spPr>
        <a:xfrm>
          <a:off x="1292603" y="193656"/>
          <a:ext cx="4256690" cy="4256690"/>
        </a:xfrm>
        <a:prstGeom prst="circularArrow">
          <a:avLst>
            <a:gd name="adj1" fmla="val 5085"/>
            <a:gd name="adj2" fmla="val 327528"/>
            <a:gd name="adj3" fmla="val 8671970"/>
            <a:gd name="adj4" fmla="val 1800502"/>
            <a:gd name="adj5" fmla="val 5932"/>
          </a:avLst>
        </a:prstGeom>
        <a:solidFill>
          <a:schemeClr val="accent1">
            <a:tint val="60000"/>
            <a:hueOff val="0"/>
            <a:satOff val="0"/>
            <a:lumOff val="0"/>
            <a:alphaOff val="0"/>
          </a:schemeClr>
        </a:solidFill>
        <a:ln>
          <a:noFill/>
        </a:ln>
        <a:effectLst>
          <a:outerShdw blurRad="38100" dist="25400" dir="5400000" algn="t" rotWithShape="0">
            <a:srgbClr val="000000">
              <a:alpha val="50000"/>
            </a:srgbClr>
          </a:outerShdw>
        </a:effectLst>
      </dsp:spPr>
      <dsp:style>
        <a:lnRef idx="0">
          <a:scrgbClr r="0" g="0" b="0"/>
        </a:lnRef>
        <a:fillRef idx="1">
          <a:scrgbClr r="0" g="0" b="0"/>
        </a:fillRef>
        <a:effectRef idx="1">
          <a:scrgbClr r="0" g="0" b="0"/>
        </a:effectRef>
        <a:fontRef idx="minor">
          <a:schemeClr val="lt1"/>
        </a:fontRef>
      </dsp:style>
    </dsp:sp>
    <dsp:sp modelId="{A177DD89-A7E8-42E4-B617-2F0A09364336}">
      <dsp:nvSpPr>
        <dsp:cNvPr id="0" name=""/>
        <dsp:cNvSpPr/>
      </dsp:nvSpPr>
      <dsp:spPr>
        <a:xfrm>
          <a:off x="1214281" y="58619"/>
          <a:ext cx="4256690" cy="4256690"/>
        </a:xfrm>
        <a:prstGeom prst="circularArrow">
          <a:avLst>
            <a:gd name="adj1" fmla="val 5085"/>
            <a:gd name="adj2" fmla="val 327528"/>
            <a:gd name="adj3" fmla="val 15873039"/>
            <a:gd name="adj4" fmla="val 9000000"/>
            <a:gd name="adj5" fmla="val 5932"/>
          </a:avLst>
        </a:prstGeom>
        <a:solidFill>
          <a:schemeClr val="accent1">
            <a:tint val="60000"/>
            <a:hueOff val="0"/>
            <a:satOff val="0"/>
            <a:lumOff val="0"/>
            <a:alphaOff val="0"/>
          </a:schemeClr>
        </a:solidFill>
        <a:ln>
          <a:noFill/>
        </a:ln>
        <a:effectLst>
          <a:outerShdw blurRad="38100" dist="25400" dir="5400000" algn="t" rotWithShape="0">
            <a:srgbClr val="000000">
              <a:alpha val="50000"/>
            </a:srgbClr>
          </a:outerShdw>
        </a:effectLst>
      </dsp:spPr>
      <dsp:style>
        <a:lnRef idx="0">
          <a:scrgbClr r="0" g="0" b="0"/>
        </a:lnRef>
        <a:fillRef idx="1">
          <a:scrgbClr r="0" g="0" b="0"/>
        </a:fillRef>
        <a:effectRef idx="1">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8BDD01-B4C3-4A86-A0A1-45D049B09A3C}" type="datetimeFigureOut">
              <a:rPr lang="en-US" smtClean="0"/>
              <a:t>5/20/20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4798EE-CA12-4EC6-BFBF-E78F8A2C40AE}" type="slidenum">
              <a:rPr lang="en-US" smtClean="0"/>
              <a:t>‹#›</a:t>
            </a:fld>
            <a:endParaRPr lang="en-US"/>
          </a:p>
        </p:txBody>
      </p:sp>
    </p:spTree>
    <p:extLst>
      <p:ext uri="{BB962C8B-B14F-4D97-AF65-F5344CB8AC3E}">
        <p14:creationId xmlns:p14="http://schemas.microsoft.com/office/powerpoint/2010/main" val="36745951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61B186-8A85-4C2D-8350-A4EBB6C30A07}" type="slidenum">
              <a:rPr kumimoji="0" lang="it-IT"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it-IT"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390636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61B186-8A85-4C2D-8350-A4EBB6C30A07}" type="slidenum">
              <a:rPr kumimoji="0" lang="it-IT"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it-IT"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277469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E8D0964-EF08-49AD-BF28-5171BF917426}" type="datetimeFigureOut">
              <a:rPr lang="en-US" smtClean="0"/>
              <a:t>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7957CA-325C-4A04-850A-C6DC211961F3}" type="slidenum">
              <a:rPr lang="en-US" smtClean="0"/>
              <a:t>‹#›</a:t>
            </a:fld>
            <a:endParaRPr lang="en-US"/>
          </a:p>
        </p:txBody>
      </p:sp>
    </p:spTree>
    <p:extLst>
      <p:ext uri="{BB962C8B-B14F-4D97-AF65-F5344CB8AC3E}">
        <p14:creationId xmlns:p14="http://schemas.microsoft.com/office/powerpoint/2010/main" val="8267928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E8D0964-EF08-49AD-BF28-5171BF917426}" type="datetimeFigureOut">
              <a:rPr lang="en-US" smtClean="0"/>
              <a:t>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7957CA-325C-4A04-850A-C6DC211961F3}" type="slidenum">
              <a:rPr lang="en-US" smtClean="0"/>
              <a:t>‹#›</a:t>
            </a:fld>
            <a:endParaRPr lang="en-US"/>
          </a:p>
        </p:txBody>
      </p:sp>
    </p:spTree>
    <p:extLst>
      <p:ext uri="{BB962C8B-B14F-4D97-AF65-F5344CB8AC3E}">
        <p14:creationId xmlns:p14="http://schemas.microsoft.com/office/powerpoint/2010/main" val="524992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E8D0964-EF08-49AD-BF28-5171BF917426}" type="datetimeFigureOut">
              <a:rPr lang="en-US" smtClean="0"/>
              <a:t>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7957CA-325C-4A04-850A-C6DC211961F3}" type="slidenum">
              <a:rPr lang="en-US" smtClean="0"/>
              <a:t>‹#›</a:t>
            </a:fld>
            <a:endParaRPr lang="en-US"/>
          </a:p>
        </p:txBody>
      </p:sp>
    </p:spTree>
    <p:extLst>
      <p:ext uri="{BB962C8B-B14F-4D97-AF65-F5344CB8AC3E}">
        <p14:creationId xmlns:p14="http://schemas.microsoft.com/office/powerpoint/2010/main" val="31571710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914400" y="2130426"/>
            <a:ext cx="10363200" cy="1470025"/>
          </a:xfrm>
        </p:spPr>
        <p:txBody>
          <a:bodyPr/>
          <a:lstStyle/>
          <a:p>
            <a:r>
              <a:rPr lang="de-DE"/>
              <a:t>Titelmasterformat durch Klicken bearbeiten</a:t>
            </a:r>
          </a:p>
        </p:txBody>
      </p:sp>
      <p:sp>
        <p:nvSpPr>
          <p:cNvPr id="3" name="Untertitel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3AA409A2-96DE-4E65-8C6E-ED89C1ECB7E8}" type="datetimeFigureOut">
              <a:rPr lang="it-IT" smtClean="0"/>
              <a:pPr/>
              <a:t>20/05/20</a:t>
            </a:fld>
            <a:endParaRPr lang="it-IT" dirty="0"/>
          </a:p>
        </p:txBody>
      </p:sp>
      <p:sp>
        <p:nvSpPr>
          <p:cNvPr id="5" name="Fußzeilenplatzhalter 4"/>
          <p:cNvSpPr>
            <a:spLocks noGrp="1"/>
          </p:cNvSpPr>
          <p:nvPr>
            <p:ph type="ftr" sz="quarter" idx="11"/>
          </p:nvPr>
        </p:nvSpPr>
        <p:spPr/>
        <p:txBody>
          <a:bodyPr/>
          <a:lstStyle/>
          <a:p>
            <a:endParaRPr lang="it-IT"/>
          </a:p>
        </p:txBody>
      </p:sp>
      <p:sp>
        <p:nvSpPr>
          <p:cNvPr id="6" name="Foliennummernplatzhalter 5"/>
          <p:cNvSpPr>
            <a:spLocks noGrp="1"/>
          </p:cNvSpPr>
          <p:nvPr>
            <p:ph type="sldNum" sz="quarter" idx="12"/>
          </p:nvPr>
        </p:nvSpPr>
        <p:spPr/>
        <p:txBody>
          <a:bodyPr/>
          <a:lstStyle/>
          <a:p>
            <a:fld id="{B4C7E7B5-0822-451A-B3E7-6C2B4A99630E}" type="slidenum">
              <a:rPr lang="it-IT" smtClean="0"/>
              <a:pPr/>
              <a:t>‹#›</a:t>
            </a:fld>
            <a:endParaRPr lang="it-IT"/>
          </a:p>
        </p:txBody>
      </p:sp>
    </p:spTree>
    <p:extLst>
      <p:ext uri="{BB962C8B-B14F-4D97-AF65-F5344CB8AC3E}">
        <p14:creationId xmlns:p14="http://schemas.microsoft.com/office/powerpoint/2010/main" val="3584943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36095D-CDF8-4513-ABEB-D7E264728B11}"/>
              </a:ext>
            </a:extLst>
          </p:cNvPr>
          <p:cNvSpPr>
            <a:spLocks noGrp="1"/>
          </p:cNvSpPr>
          <p:nvPr>
            <p:ph type="title"/>
          </p:nvPr>
        </p:nvSpPr>
        <p:spPr>
          <a:xfrm>
            <a:off x="838200" y="365127"/>
            <a:ext cx="105156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A56B6C7-8EB9-4A27-BE66-B31212686189}"/>
              </a:ext>
            </a:extLst>
          </p:cNvPr>
          <p:cNvSpPr>
            <a:spLocks noGrp="1"/>
          </p:cNvSpPr>
          <p:nvPr>
            <p:ph idx="1"/>
          </p:nvPr>
        </p:nvSpPr>
        <p:spPr>
          <a:xfrm>
            <a:off x="838200" y="1825625"/>
            <a:ext cx="10515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303878910"/>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E8D0964-EF08-49AD-BF28-5171BF917426}" type="datetimeFigureOut">
              <a:rPr lang="en-US" smtClean="0"/>
              <a:t>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7957CA-325C-4A04-850A-C6DC211961F3}" type="slidenum">
              <a:rPr lang="en-US" smtClean="0"/>
              <a:t>‹#›</a:t>
            </a:fld>
            <a:endParaRPr lang="en-US"/>
          </a:p>
        </p:txBody>
      </p:sp>
    </p:spTree>
    <p:extLst>
      <p:ext uri="{BB962C8B-B14F-4D97-AF65-F5344CB8AC3E}">
        <p14:creationId xmlns:p14="http://schemas.microsoft.com/office/powerpoint/2010/main" val="2590083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E8D0964-EF08-49AD-BF28-5171BF917426}" type="datetimeFigureOut">
              <a:rPr lang="en-US" smtClean="0"/>
              <a:t>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7957CA-325C-4A04-850A-C6DC211961F3}" type="slidenum">
              <a:rPr lang="en-US" smtClean="0"/>
              <a:t>‹#›</a:t>
            </a:fld>
            <a:endParaRPr lang="en-US"/>
          </a:p>
        </p:txBody>
      </p:sp>
    </p:spTree>
    <p:extLst>
      <p:ext uri="{BB962C8B-B14F-4D97-AF65-F5344CB8AC3E}">
        <p14:creationId xmlns:p14="http://schemas.microsoft.com/office/powerpoint/2010/main" val="40932486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E8D0964-EF08-49AD-BF28-5171BF917426}" type="datetimeFigureOut">
              <a:rPr lang="en-US" smtClean="0"/>
              <a:t>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7957CA-325C-4A04-850A-C6DC211961F3}" type="slidenum">
              <a:rPr lang="en-US" smtClean="0"/>
              <a:t>‹#›</a:t>
            </a:fld>
            <a:endParaRPr lang="en-US"/>
          </a:p>
        </p:txBody>
      </p:sp>
    </p:spTree>
    <p:extLst>
      <p:ext uri="{BB962C8B-B14F-4D97-AF65-F5344CB8AC3E}">
        <p14:creationId xmlns:p14="http://schemas.microsoft.com/office/powerpoint/2010/main" val="2710161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E8D0964-EF08-49AD-BF28-5171BF917426}" type="datetimeFigureOut">
              <a:rPr lang="en-US" smtClean="0"/>
              <a:t>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C7957CA-325C-4A04-850A-C6DC211961F3}" type="slidenum">
              <a:rPr lang="en-US" smtClean="0"/>
              <a:t>‹#›</a:t>
            </a:fld>
            <a:endParaRPr lang="en-US"/>
          </a:p>
        </p:txBody>
      </p:sp>
    </p:spTree>
    <p:extLst>
      <p:ext uri="{BB962C8B-B14F-4D97-AF65-F5344CB8AC3E}">
        <p14:creationId xmlns:p14="http://schemas.microsoft.com/office/powerpoint/2010/main" val="2647045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E8D0964-EF08-49AD-BF28-5171BF917426}" type="datetimeFigureOut">
              <a:rPr lang="en-US" smtClean="0"/>
              <a:t>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C7957CA-325C-4A04-850A-C6DC211961F3}" type="slidenum">
              <a:rPr lang="en-US" smtClean="0"/>
              <a:t>‹#›</a:t>
            </a:fld>
            <a:endParaRPr lang="en-US"/>
          </a:p>
        </p:txBody>
      </p:sp>
    </p:spTree>
    <p:extLst>
      <p:ext uri="{BB962C8B-B14F-4D97-AF65-F5344CB8AC3E}">
        <p14:creationId xmlns:p14="http://schemas.microsoft.com/office/powerpoint/2010/main" val="9940101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8D0964-EF08-49AD-BF28-5171BF917426}" type="datetimeFigureOut">
              <a:rPr lang="en-US" smtClean="0"/>
              <a:t>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C7957CA-325C-4A04-850A-C6DC211961F3}" type="slidenum">
              <a:rPr lang="en-US" smtClean="0"/>
              <a:t>‹#›</a:t>
            </a:fld>
            <a:endParaRPr lang="en-US"/>
          </a:p>
        </p:txBody>
      </p:sp>
    </p:spTree>
    <p:extLst>
      <p:ext uri="{BB962C8B-B14F-4D97-AF65-F5344CB8AC3E}">
        <p14:creationId xmlns:p14="http://schemas.microsoft.com/office/powerpoint/2010/main" val="27084948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E8D0964-EF08-49AD-BF28-5171BF917426}" type="datetimeFigureOut">
              <a:rPr lang="en-US" smtClean="0"/>
              <a:t>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7957CA-325C-4A04-850A-C6DC211961F3}" type="slidenum">
              <a:rPr lang="en-US" smtClean="0"/>
              <a:t>‹#›</a:t>
            </a:fld>
            <a:endParaRPr lang="en-US"/>
          </a:p>
        </p:txBody>
      </p:sp>
    </p:spTree>
    <p:extLst>
      <p:ext uri="{BB962C8B-B14F-4D97-AF65-F5344CB8AC3E}">
        <p14:creationId xmlns:p14="http://schemas.microsoft.com/office/powerpoint/2010/main" val="29454773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E8D0964-EF08-49AD-BF28-5171BF917426}" type="datetimeFigureOut">
              <a:rPr lang="en-US" smtClean="0"/>
              <a:t>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7957CA-325C-4A04-850A-C6DC211961F3}" type="slidenum">
              <a:rPr lang="en-US" smtClean="0"/>
              <a:t>‹#›</a:t>
            </a:fld>
            <a:endParaRPr lang="en-US"/>
          </a:p>
        </p:txBody>
      </p:sp>
    </p:spTree>
    <p:extLst>
      <p:ext uri="{BB962C8B-B14F-4D97-AF65-F5344CB8AC3E}">
        <p14:creationId xmlns:p14="http://schemas.microsoft.com/office/powerpoint/2010/main" val="19495658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5" Type="http://schemas.openxmlformats.org/officeDocument/2006/relationships/image" Target="../media/image3.jpeg"/><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8D0964-EF08-49AD-BF28-5171BF917426}" type="datetimeFigureOut">
              <a:rPr lang="en-US" smtClean="0"/>
              <a:t>5/20/20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7957CA-325C-4A04-850A-C6DC211961F3}" type="slidenum">
              <a:rPr lang="en-US" smtClean="0"/>
              <a:t>‹#›</a:t>
            </a:fld>
            <a:endParaRPr lang="en-US"/>
          </a:p>
        </p:txBody>
      </p:sp>
    </p:spTree>
    <p:extLst>
      <p:ext uri="{BB962C8B-B14F-4D97-AF65-F5344CB8AC3E}">
        <p14:creationId xmlns:p14="http://schemas.microsoft.com/office/powerpoint/2010/main" val="20313331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A409A2-96DE-4E65-8C6E-ED89C1ECB7E8}" type="datetimeFigureOut">
              <a:rPr lang="it-IT" smtClean="0"/>
              <a:pPr/>
              <a:t>20/05/20</a:t>
            </a:fld>
            <a:endParaRPr lang="it-IT"/>
          </a:p>
        </p:txBody>
      </p:sp>
      <p:sp>
        <p:nvSpPr>
          <p:cNvPr id="5" name="Fußzeilenplatzhalt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Foliennummernplatzhalt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C7E7B5-0822-451A-B3E7-6C2B4A99630E}" type="slidenum">
              <a:rPr lang="it-IT" smtClean="0"/>
              <a:pPr/>
              <a:t>‹#›</a:t>
            </a:fld>
            <a:endParaRPr lang="it-IT"/>
          </a:p>
        </p:txBody>
      </p:sp>
      <p:pic>
        <p:nvPicPr>
          <p:cNvPr id="2050" name="Picture 2" descr="C:\Users\NZedelashvili\Downloads\Logo_en.png"/>
          <p:cNvPicPr>
            <a:picLocks noChangeAspect="1" noChangeArrowheads="1"/>
          </p:cNvPicPr>
          <p:nvPr userDrawn="1"/>
        </p:nvPicPr>
        <p:blipFill>
          <a:blip r:embed="rId4" cstate="print"/>
          <a:srcRect/>
          <a:stretch>
            <a:fillRect/>
          </a:stretch>
        </p:blipFill>
        <p:spPr bwMode="auto">
          <a:xfrm>
            <a:off x="231642" y="6172201"/>
            <a:ext cx="3527559" cy="609601"/>
          </a:xfrm>
          <a:prstGeom prst="rect">
            <a:avLst/>
          </a:prstGeom>
          <a:noFill/>
        </p:spPr>
      </p:pic>
      <p:pic>
        <p:nvPicPr>
          <p:cNvPr id="11" name="Picture 3" descr="C:\Users\NZedelashvili\Desktop\Untitled-2.jpg"/>
          <p:cNvPicPr>
            <a:picLocks noChangeAspect="1" noChangeArrowheads="1"/>
          </p:cNvPicPr>
          <p:nvPr userDrawn="1"/>
        </p:nvPicPr>
        <p:blipFill>
          <a:blip r:embed="rId5" cstate="print"/>
          <a:srcRect l="7401" t="28038" r="6716" b="61238"/>
          <a:stretch>
            <a:fillRect/>
          </a:stretch>
        </p:blipFill>
        <p:spPr bwMode="auto">
          <a:xfrm>
            <a:off x="0" y="0"/>
            <a:ext cx="12192000" cy="1219200"/>
          </a:xfrm>
          <a:prstGeom prst="rect">
            <a:avLst/>
          </a:prstGeom>
          <a:noFill/>
        </p:spPr>
      </p:pic>
      <p:sp>
        <p:nvSpPr>
          <p:cNvPr id="9" name="Rectangle 8"/>
          <p:cNvSpPr/>
          <p:nvPr userDrawn="1"/>
        </p:nvSpPr>
        <p:spPr>
          <a:xfrm>
            <a:off x="3759200" y="6257260"/>
            <a:ext cx="8432800" cy="52454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Rectangle 11"/>
          <p:cNvSpPr/>
          <p:nvPr userDrawn="1"/>
        </p:nvSpPr>
        <p:spPr>
          <a:xfrm>
            <a:off x="0" y="0"/>
            <a:ext cx="9042400" cy="152400"/>
          </a:xfrm>
          <a:prstGeom prst="rect">
            <a:avLst/>
          </a:pr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3" name="Rectangle 12"/>
          <p:cNvSpPr/>
          <p:nvPr userDrawn="1"/>
        </p:nvSpPr>
        <p:spPr>
          <a:xfrm>
            <a:off x="3149600" y="1143000"/>
            <a:ext cx="9042400" cy="1524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547175028"/>
      </p:ext>
    </p:extLst>
  </p:cSld>
  <p:clrMap bg1="dk1" tx1="lt1" bg2="dk2" tx2="lt2" accent1="accent1" accent2="accent2" accent3="accent3" accent4="accent4" accent5="accent5" accent6="accent6" hlink="hlink" folHlink="folHlink"/>
  <p:sldLayoutIdLst>
    <p:sldLayoutId id="2147483661" r:id="rId1"/>
    <p:sldLayoutId id="2147483662" r:id="rId2"/>
  </p:sldLayoutIdLst>
  <p:txStyles>
    <p:titleStyle>
      <a:lvl1pPr algn="ctr" defTabSz="914400" rtl="0" eaLnBrk="1" latinLnBrk="0" hangingPunct="1">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emf"/><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3.xml"/><Relationship Id="rId5" Type="http://schemas.openxmlformats.org/officeDocument/2006/relationships/chart" Target="../charts/chart2.xml"/><Relationship Id="rId4" Type="http://schemas.openxmlformats.org/officeDocument/2006/relationships/image" Target="../media/image10.png"/></Relationships>
</file>

<file path=ppt/slides/_rels/slide1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11.pn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2" Type="http://schemas.openxmlformats.org/officeDocument/2006/relationships/slide" Target="slide9.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slide" Target="slide9.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5.emf"/><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slide" Target="slide9.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3" descr="C:\Users\NZedelashvili\Desktop\Untitled-2.jpg"/>
          <p:cNvPicPr>
            <a:picLocks noChangeAspect="1" noChangeArrowheads="1"/>
          </p:cNvPicPr>
          <p:nvPr/>
        </p:nvPicPr>
        <p:blipFill>
          <a:blip r:embed="rId3" cstate="print"/>
          <a:srcRect l="7401" t="10118" r="6716" b="988"/>
          <a:stretch>
            <a:fillRect/>
          </a:stretch>
        </p:blipFill>
        <p:spPr bwMode="auto">
          <a:xfrm>
            <a:off x="1524000" y="1325880"/>
            <a:ext cx="9144000" cy="4937760"/>
          </a:xfrm>
          <a:prstGeom prst="rect">
            <a:avLst/>
          </a:prstGeom>
          <a:noFill/>
        </p:spPr>
      </p:pic>
      <p:sp>
        <p:nvSpPr>
          <p:cNvPr id="2" name="Title 1"/>
          <p:cNvSpPr>
            <a:spLocks noGrp="1"/>
          </p:cNvSpPr>
          <p:nvPr>
            <p:ph type="ctrTitle"/>
          </p:nvPr>
        </p:nvSpPr>
        <p:spPr>
          <a:xfrm>
            <a:off x="1524000" y="3282332"/>
            <a:ext cx="7848600" cy="2401432"/>
          </a:xfrm>
        </p:spPr>
        <p:txBody>
          <a:bodyPr>
            <a:noAutofit/>
          </a:bodyPr>
          <a:lstStyle/>
          <a:p>
            <a:pPr algn="l" hangingPunct="0"/>
            <a:br>
              <a:rPr lang="en-GB" sz="3600" b="1" dirty="0">
                <a:solidFill>
                  <a:schemeClr val="bg1">
                    <a:lumMod val="75000"/>
                    <a:lumOff val="25000"/>
                  </a:schemeClr>
                </a:solidFill>
              </a:rPr>
            </a:br>
            <a:br>
              <a:rPr lang="pl-PL" sz="3600" b="1" dirty="0">
                <a:solidFill>
                  <a:schemeClr val="bg1">
                    <a:lumMod val="75000"/>
                    <a:lumOff val="25000"/>
                  </a:schemeClr>
                </a:solidFill>
              </a:rPr>
            </a:br>
            <a:r>
              <a:rPr lang="ka-GE" altLang="pl-PL" sz="2800" b="1" dirty="0">
                <a:solidFill>
                  <a:schemeClr val="bg2">
                    <a:lumMod val="75000"/>
                  </a:schemeClr>
                </a:solidFill>
                <a:ea typeface="MS PGothic" panose="020B0600070205080204" pitchFamily="34" charset="-128"/>
              </a:rPr>
              <a:t>საქართველოს </a:t>
            </a:r>
            <a:r>
              <a:rPr lang="en-US" altLang="pl-PL" sz="2800" b="1" dirty="0">
                <a:solidFill>
                  <a:schemeClr val="bg2">
                    <a:lumMod val="75000"/>
                  </a:schemeClr>
                </a:solidFill>
                <a:ea typeface="MS PGothic" panose="020B0600070205080204" pitchFamily="34" charset="-128"/>
              </a:rPr>
              <a:t>ს</a:t>
            </a:r>
            <a:r>
              <a:rPr lang="ka-GE" altLang="pl-PL" sz="2800" b="1" dirty="0">
                <a:solidFill>
                  <a:schemeClr val="bg2">
                    <a:lumMod val="75000"/>
                  </a:schemeClr>
                </a:solidFill>
                <a:ea typeface="MS PGothic" panose="020B0600070205080204" pitchFamily="34" charset="-128"/>
              </a:rPr>
              <a:t>აპილოტე რეგიონების ინტეგრირებული განვითარების პროგრამა</a:t>
            </a:r>
            <a:br>
              <a:rPr lang="pl-PL" altLang="pl-PL" sz="2800" b="1" dirty="0">
                <a:solidFill>
                  <a:schemeClr val="bg2">
                    <a:lumMod val="75000"/>
                  </a:schemeClr>
                </a:solidFill>
                <a:ea typeface="MS PGothic" panose="020B0600070205080204" pitchFamily="34" charset="-128"/>
              </a:rPr>
            </a:br>
            <a:br>
              <a:rPr lang="pl-PL" altLang="pl-PL" sz="2800" b="1" dirty="0">
                <a:solidFill>
                  <a:schemeClr val="bg2">
                    <a:lumMod val="75000"/>
                  </a:schemeClr>
                </a:solidFill>
                <a:ea typeface="MS PGothic" panose="020B0600070205080204" pitchFamily="34" charset="-128"/>
              </a:rPr>
            </a:br>
            <a:br>
              <a:rPr lang="pl-PL" altLang="pl-PL" sz="2800" b="1" dirty="0">
                <a:solidFill>
                  <a:schemeClr val="bg1">
                    <a:lumMod val="75000"/>
                    <a:lumOff val="25000"/>
                  </a:schemeClr>
                </a:solidFill>
                <a:ea typeface="MS PGothic" panose="020B0600070205080204" pitchFamily="34" charset="-128"/>
              </a:rPr>
            </a:br>
            <a:br>
              <a:rPr lang="pl-PL" altLang="pl-PL" sz="2800" dirty="0">
                <a:solidFill>
                  <a:schemeClr val="bg1">
                    <a:lumMod val="75000"/>
                    <a:lumOff val="25000"/>
                  </a:schemeClr>
                </a:solidFill>
                <a:ea typeface="MS PGothic" panose="020B0600070205080204" pitchFamily="34" charset="-128"/>
              </a:rPr>
            </a:br>
            <a:r>
              <a:rPr lang="en-US" altLang="pl-PL" sz="2000" b="1" dirty="0">
                <a:solidFill>
                  <a:schemeClr val="bg1">
                    <a:lumMod val="75000"/>
                    <a:lumOff val="25000"/>
                  </a:schemeClr>
                </a:solidFill>
                <a:ea typeface="MS PGothic" panose="020B0600070205080204" pitchFamily="34" charset="-128"/>
              </a:rPr>
              <a:t> </a:t>
            </a:r>
            <a:br>
              <a:rPr lang="pl-PL" sz="3600" b="1" dirty="0">
                <a:solidFill>
                  <a:schemeClr val="bg1">
                    <a:lumMod val="75000"/>
                    <a:lumOff val="25000"/>
                  </a:schemeClr>
                </a:solidFill>
              </a:rPr>
            </a:br>
            <a:br>
              <a:rPr lang="it-IT" sz="3600" dirty="0">
                <a:solidFill>
                  <a:schemeClr val="bg1">
                    <a:lumMod val="75000"/>
                    <a:lumOff val="25000"/>
                  </a:schemeClr>
                </a:solidFill>
              </a:rPr>
            </a:br>
            <a:endParaRPr lang="it-IT" sz="3600" dirty="0">
              <a:solidFill>
                <a:schemeClr val="bg1">
                  <a:lumMod val="75000"/>
                  <a:lumOff val="25000"/>
                </a:schemeClr>
              </a:solidFill>
            </a:endParaRPr>
          </a:p>
        </p:txBody>
      </p:sp>
      <p:sp>
        <p:nvSpPr>
          <p:cNvPr id="3" name="Subtitle 2"/>
          <p:cNvSpPr>
            <a:spLocks noGrp="1"/>
          </p:cNvSpPr>
          <p:nvPr>
            <p:ph type="subTitle" idx="1"/>
          </p:nvPr>
        </p:nvSpPr>
        <p:spPr>
          <a:xfrm>
            <a:off x="1524000" y="4956420"/>
            <a:ext cx="6107723" cy="551498"/>
          </a:xfrm>
        </p:spPr>
        <p:txBody>
          <a:bodyPr>
            <a:noAutofit/>
          </a:bodyPr>
          <a:lstStyle/>
          <a:p>
            <a:pPr algn="l"/>
            <a:r>
              <a:rPr lang="ka-GE" sz="2000" b="1" i="1" dirty="0">
                <a:solidFill>
                  <a:schemeClr val="tx1"/>
                </a:solidFill>
              </a:rPr>
              <a:t>საქართველოს რეგიონული განვითარებისა და ინფრასტრუქტურის სამინისტრო</a:t>
            </a:r>
            <a:endParaRPr lang="it-IT" sz="2000" b="1" i="1" dirty="0">
              <a:solidFill>
                <a:schemeClr val="tx1"/>
              </a:solidFill>
            </a:endParaRPr>
          </a:p>
        </p:txBody>
      </p:sp>
      <p:sp>
        <p:nvSpPr>
          <p:cNvPr id="5" name="Text Box 3"/>
          <p:cNvSpPr txBox="1">
            <a:spLocks noChangeArrowheads="1"/>
          </p:cNvSpPr>
          <p:nvPr/>
        </p:nvSpPr>
        <p:spPr bwMode="auto">
          <a:xfrm>
            <a:off x="3029237" y="1497162"/>
            <a:ext cx="6117590" cy="560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ctr" anchorCtr="0" upright="1">
            <a:noAutofit/>
          </a:bodyPr>
          <a:lstStyle/>
          <a:p>
            <a:pPr algn="just" hangingPunct="0"/>
            <a:endParaRPr lang="it-IT" sz="1000" dirty="0">
              <a:solidFill>
                <a:prstClr val="white"/>
              </a:solidFill>
              <a:latin typeface="Arial"/>
              <a:ea typeface="Times New Roman"/>
              <a:cs typeface="Times New Roman"/>
            </a:endParaRPr>
          </a:p>
        </p:txBody>
      </p:sp>
      <p:sp>
        <p:nvSpPr>
          <p:cNvPr id="21" name="TextBox 20"/>
          <p:cNvSpPr txBox="1"/>
          <p:nvPr/>
        </p:nvSpPr>
        <p:spPr>
          <a:xfrm>
            <a:off x="8686800" y="2805203"/>
            <a:ext cx="1371600" cy="1077218"/>
          </a:xfrm>
          <a:prstGeom prst="rect">
            <a:avLst/>
          </a:prstGeom>
          <a:noFill/>
        </p:spPr>
        <p:txBody>
          <a:bodyPr wrap="square" rtlCol="0">
            <a:spAutoFit/>
          </a:bodyPr>
          <a:lstStyle/>
          <a:p>
            <a:pPr algn="r"/>
            <a:r>
              <a:rPr lang="pl-PL" altLang="pl-PL" sz="3200" b="1" dirty="0">
                <a:solidFill>
                  <a:srgbClr val="1F497D">
                    <a:lumMod val="75000"/>
                  </a:srgbClr>
                </a:solidFill>
                <a:latin typeface="Calibri"/>
                <a:ea typeface="MS PGothic" panose="020B0600070205080204" pitchFamily="34" charset="-128"/>
              </a:rPr>
              <a:t>2</a:t>
            </a:r>
            <a:r>
              <a:rPr lang="ka-GE" altLang="pl-PL" sz="3200" b="1" dirty="0">
                <a:solidFill>
                  <a:srgbClr val="1F497D">
                    <a:lumMod val="75000"/>
                  </a:srgbClr>
                </a:solidFill>
                <a:latin typeface="Calibri"/>
                <a:ea typeface="MS PGothic" panose="020B0600070205080204" pitchFamily="34" charset="-128"/>
              </a:rPr>
              <a:t>020  2022</a:t>
            </a:r>
            <a:endParaRPr lang="en-US" sz="3200" dirty="0">
              <a:solidFill>
                <a:prstClr val="white"/>
              </a:solidFill>
              <a:latin typeface="Calibri"/>
            </a:endParaRPr>
          </a:p>
        </p:txBody>
      </p:sp>
      <p:sp>
        <p:nvSpPr>
          <p:cNvPr id="23" name="TextBox 22"/>
          <p:cNvSpPr txBox="1"/>
          <p:nvPr/>
        </p:nvSpPr>
        <p:spPr>
          <a:xfrm>
            <a:off x="1828800" y="2438401"/>
            <a:ext cx="7010400" cy="646331"/>
          </a:xfrm>
          <a:prstGeom prst="rect">
            <a:avLst/>
          </a:prstGeom>
          <a:noFill/>
        </p:spPr>
        <p:txBody>
          <a:bodyPr wrap="square" rtlCol="0">
            <a:spAutoFit/>
          </a:bodyPr>
          <a:lstStyle/>
          <a:p>
            <a:br>
              <a:rPr lang="pl-PL" b="1" dirty="0">
                <a:solidFill>
                  <a:prstClr val="black">
                    <a:lumMod val="85000"/>
                    <a:lumOff val="15000"/>
                  </a:prstClr>
                </a:solidFill>
                <a:latin typeface="Calibri"/>
              </a:rPr>
            </a:br>
            <a:endParaRPr lang="en-US" dirty="0">
              <a:solidFill>
                <a:prstClr val="black">
                  <a:lumMod val="85000"/>
                  <a:lumOff val="15000"/>
                </a:prstClr>
              </a:solidFill>
              <a:latin typeface="Calibri"/>
            </a:endParaRPr>
          </a:p>
        </p:txBody>
      </p:sp>
      <p:pic>
        <p:nvPicPr>
          <p:cNvPr id="24" name="Picture 2" descr="C:\Users\NZedelashvili\Downloads\Logo_en.png"/>
          <p:cNvPicPr>
            <a:picLocks noChangeAspect="1" noChangeArrowheads="1"/>
          </p:cNvPicPr>
          <p:nvPr/>
        </p:nvPicPr>
        <p:blipFill>
          <a:blip r:embed="rId4" cstate="print"/>
          <a:srcRect/>
          <a:stretch>
            <a:fillRect/>
          </a:stretch>
        </p:blipFill>
        <p:spPr bwMode="auto">
          <a:xfrm>
            <a:off x="1828801" y="152400"/>
            <a:ext cx="3968497" cy="914400"/>
          </a:xfrm>
          <a:prstGeom prst="rect">
            <a:avLst/>
          </a:prstGeom>
          <a:noFill/>
        </p:spPr>
      </p:pic>
      <p:pic>
        <p:nvPicPr>
          <p:cNvPr id="9" name="Picture 8"/>
          <p:cNvPicPr/>
          <p:nvPr/>
        </p:nvPicPr>
        <p:blipFill>
          <a:blip r:embed="rId5">
            <a:extLst>
              <a:ext uri="{28A0092B-C50C-407E-A947-70E740481C1C}">
                <a14:useLocalDpi xmlns:a14="http://schemas.microsoft.com/office/drawing/2010/main" val="0"/>
              </a:ext>
            </a:extLst>
          </a:blip>
          <a:srcRect/>
          <a:stretch>
            <a:fillRect/>
          </a:stretch>
        </p:blipFill>
        <p:spPr bwMode="auto">
          <a:xfrm>
            <a:off x="7758119" y="186125"/>
            <a:ext cx="2777416" cy="782851"/>
          </a:xfrm>
          <a:prstGeom prst="rect">
            <a:avLst/>
          </a:prstGeom>
          <a:noFill/>
          <a:ln>
            <a:noFill/>
          </a:ln>
        </p:spPr>
      </p:pic>
      <p:pic>
        <p:nvPicPr>
          <p:cNvPr id="4" name="Picture 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873554" y="207942"/>
            <a:ext cx="1174735" cy="782851"/>
          </a:xfrm>
          <a:prstGeom prst="rect">
            <a:avLst/>
          </a:prstGeom>
        </p:spPr>
      </p:pic>
    </p:spTree>
    <p:extLst>
      <p:ext uri="{BB962C8B-B14F-4D97-AF65-F5344CB8AC3E}">
        <p14:creationId xmlns:p14="http://schemas.microsoft.com/office/powerpoint/2010/main" val="746948904"/>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581143" y="1513252"/>
            <a:ext cx="3465577" cy="834501"/>
          </a:xfrm>
          <a:prstGeom prst="roundRect">
            <a:avLst/>
          </a:prstGeom>
          <a:solidFill>
            <a:schemeClr val="accent6">
              <a:lumMod val="20000"/>
              <a:lumOff val="80000"/>
            </a:schemeClr>
          </a:solidFill>
          <a:ln>
            <a:solidFill>
              <a:schemeClr val="tx1"/>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3"/>
          </a:lnRef>
          <a:fillRef idx="3">
            <a:schemeClr val="accent3"/>
          </a:fillRef>
          <a:effectRef idx="3">
            <a:schemeClr val="accent3"/>
          </a:effectRef>
          <a:fontRef idx="minor">
            <a:schemeClr val="lt1"/>
          </a:fontRef>
        </p:style>
        <p:txBody>
          <a:bodyPr rtlCol="0" anchor="ctr"/>
          <a:lstStyle/>
          <a:p>
            <a:pPr algn="ctr"/>
            <a:r>
              <a:rPr lang="ka-GE" sz="1050" b="1" dirty="0">
                <a:solidFill>
                  <a:schemeClr val="bg1"/>
                </a:solidFill>
              </a:rPr>
              <a:t>2. უნიკალური პოტენციალის გამოყენებით ტურიზმის განვითარების ხელშეწყობა</a:t>
            </a:r>
            <a:endParaRPr lang="ka-GE" sz="1050" dirty="0">
              <a:solidFill>
                <a:schemeClr val="bg1"/>
              </a:solidFill>
            </a:endParaRPr>
          </a:p>
        </p:txBody>
      </p:sp>
      <p:sp>
        <p:nvSpPr>
          <p:cNvPr id="5" name="Rounded Rectangle 4"/>
          <p:cNvSpPr/>
          <p:nvPr/>
        </p:nvSpPr>
        <p:spPr>
          <a:xfrm>
            <a:off x="2408642" y="2621899"/>
            <a:ext cx="2799058" cy="745724"/>
          </a:xfrm>
          <a:prstGeom prst="roundRect">
            <a:avLst/>
          </a:prstGeom>
          <a:solidFill>
            <a:schemeClr val="accent6">
              <a:lumMod val="20000"/>
              <a:lumOff val="80000"/>
            </a:schemeClr>
          </a:solidFill>
          <a:ln>
            <a:solidFill>
              <a:schemeClr val="tx1"/>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3"/>
          </a:lnRef>
          <a:fillRef idx="3">
            <a:schemeClr val="accent3"/>
          </a:fillRef>
          <a:effectRef idx="3">
            <a:schemeClr val="accent3"/>
          </a:effectRef>
          <a:fontRef idx="minor">
            <a:schemeClr val="lt1"/>
          </a:fontRef>
        </p:style>
        <p:txBody>
          <a:bodyPr rtlCol="0" anchor="ctr"/>
          <a:lstStyle/>
          <a:p>
            <a:pPr algn="ctr"/>
            <a:r>
              <a:rPr lang="ka-GE" sz="1000" b="1" dirty="0">
                <a:solidFill>
                  <a:schemeClr val="bg1"/>
                </a:solidFill>
              </a:rPr>
              <a:t>2.1. რეგიონული ტურიზმის პოტენციალის განვითარება</a:t>
            </a:r>
            <a:endParaRPr lang="ka-GE" sz="1000" dirty="0">
              <a:solidFill>
                <a:schemeClr val="bg1"/>
              </a:solidFill>
            </a:endParaRPr>
          </a:p>
        </p:txBody>
      </p:sp>
      <p:sp>
        <p:nvSpPr>
          <p:cNvPr id="6" name="Rounded Rectangle 5"/>
          <p:cNvSpPr/>
          <p:nvPr/>
        </p:nvSpPr>
        <p:spPr>
          <a:xfrm>
            <a:off x="7667523" y="2621899"/>
            <a:ext cx="2370160" cy="745724"/>
          </a:xfrm>
          <a:prstGeom prst="roundRect">
            <a:avLst/>
          </a:prstGeom>
          <a:solidFill>
            <a:schemeClr val="accent6">
              <a:lumMod val="20000"/>
              <a:lumOff val="80000"/>
            </a:schemeClr>
          </a:solidFill>
          <a:ln>
            <a:solidFill>
              <a:schemeClr val="tx1"/>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3"/>
          </a:lnRef>
          <a:fillRef idx="3">
            <a:schemeClr val="accent3"/>
          </a:fillRef>
          <a:effectRef idx="3">
            <a:schemeClr val="accent3"/>
          </a:effectRef>
          <a:fontRef idx="minor">
            <a:schemeClr val="lt1"/>
          </a:fontRef>
        </p:style>
        <p:txBody>
          <a:bodyPr rtlCol="0" anchor="ctr"/>
          <a:lstStyle/>
          <a:p>
            <a:pPr algn="ctr"/>
            <a:r>
              <a:rPr lang="ka-GE" sz="1000" b="1" dirty="0">
                <a:solidFill>
                  <a:schemeClr val="bg1"/>
                </a:solidFill>
              </a:rPr>
              <a:t>2.2. ტურისტული სერვისების ხარისხის გაუმჯობესება </a:t>
            </a:r>
            <a:endParaRPr lang="ka-GE" sz="1000" dirty="0">
              <a:solidFill>
                <a:schemeClr val="bg1"/>
              </a:solidFill>
            </a:endParaRPr>
          </a:p>
        </p:txBody>
      </p:sp>
      <p:cxnSp>
        <p:nvCxnSpPr>
          <p:cNvPr id="13" name="Straight Arrow Connector 12"/>
          <p:cNvCxnSpPr>
            <a:stCxn id="4" idx="1"/>
            <a:endCxn id="5" idx="0"/>
          </p:cNvCxnSpPr>
          <p:nvPr/>
        </p:nvCxnSpPr>
        <p:spPr>
          <a:xfrm flipH="1">
            <a:off x="3808171" y="1930503"/>
            <a:ext cx="772972" cy="691396"/>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4" idx="3"/>
            <a:endCxn id="6" idx="0"/>
          </p:cNvCxnSpPr>
          <p:nvPr/>
        </p:nvCxnSpPr>
        <p:spPr>
          <a:xfrm>
            <a:off x="8046720" y="1930503"/>
            <a:ext cx="805883" cy="691396"/>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28" name="Elbow Connector 27"/>
          <p:cNvCxnSpPr>
            <a:stCxn id="21" idx="1"/>
          </p:cNvCxnSpPr>
          <p:nvPr/>
        </p:nvCxnSpPr>
        <p:spPr>
          <a:xfrm rot="10800000" flipV="1">
            <a:off x="588779" y="4299748"/>
            <a:ext cx="171965" cy="885364"/>
          </a:xfrm>
          <a:prstGeom prst="bent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1" name="Rounded Rectangle 20"/>
          <p:cNvSpPr/>
          <p:nvPr/>
        </p:nvSpPr>
        <p:spPr>
          <a:xfrm>
            <a:off x="760743" y="3945200"/>
            <a:ext cx="2261677" cy="709096"/>
          </a:xfrm>
          <a:prstGeom prst="roundRect">
            <a:avLst/>
          </a:prstGeom>
          <a:solidFill>
            <a:schemeClr val="accent6">
              <a:lumMod val="20000"/>
              <a:lumOff val="80000"/>
            </a:schemeClr>
          </a:solidFill>
          <a:ln>
            <a:solidFill>
              <a:schemeClr val="tx1"/>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3"/>
          </a:lnRef>
          <a:fillRef idx="3">
            <a:schemeClr val="accent3"/>
          </a:fillRef>
          <a:effectRef idx="3">
            <a:schemeClr val="accent3"/>
          </a:effectRef>
          <a:fontRef idx="minor">
            <a:schemeClr val="lt1"/>
          </a:fontRef>
        </p:style>
        <p:txBody>
          <a:bodyPr rtlCol="0" anchor="ctr"/>
          <a:lstStyle/>
          <a:p>
            <a:pPr algn="ctr"/>
            <a:r>
              <a:rPr lang="ka-GE" sz="1000" dirty="0">
                <a:solidFill>
                  <a:schemeClr val="bg1"/>
                </a:solidFill>
              </a:rPr>
              <a:t>ა–ტურისტებისთვის ბუნებრივ და მემკვიდრეობის ძეგლებთან დაკავშირებული ინფრასტრუქტურის განვითარება</a:t>
            </a:r>
          </a:p>
        </p:txBody>
      </p:sp>
      <p:cxnSp>
        <p:nvCxnSpPr>
          <p:cNvPr id="22" name="Straight Arrow Connector 21"/>
          <p:cNvCxnSpPr>
            <a:stCxn id="5" idx="2"/>
            <a:endCxn id="21" idx="0"/>
          </p:cNvCxnSpPr>
          <p:nvPr/>
        </p:nvCxnSpPr>
        <p:spPr>
          <a:xfrm flipH="1">
            <a:off x="1891582" y="3367623"/>
            <a:ext cx="1916589" cy="577577"/>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sp>
        <p:nvSpPr>
          <p:cNvPr id="32" name="Rounded Rectangle 31"/>
          <p:cNvSpPr/>
          <p:nvPr/>
        </p:nvSpPr>
        <p:spPr>
          <a:xfrm>
            <a:off x="4155102" y="3945200"/>
            <a:ext cx="2273130" cy="709096"/>
          </a:xfrm>
          <a:prstGeom prst="roundRect">
            <a:avLst/>
          </a:prstGeom>
          <a:solidFill>
            <a:schemeClr val="accent6">
              <a:lumMod val="20000"/>
              <a:lumOff val="80000"/>
            </a:schemeClr>
          </a:solidFill>
          <a:ln>
            <a:solidFill>
              <a:schemeClr val="tx1"/>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3"/>
          </a:lnRef>
          <a:fillRef idx="3">
            <a:schemeClr val="accent3"/>
          </a:fillRef>
          <a:effectRef idx="3">
            <a:schemeClr val="accent3"/>
          </a:effectRef>
          <a:fontRef idx="minor">
            <a:schemeClr val="lt1"/>
          </a:fontRef>
        </p:style>
        <p:txBody>
          <a:bodyPr rtlCol="0" anchor="ctr"/>
          <a:lstStyle/>
          <a:p>
            <a:pPr algn="ctr"/>
            <a:r>
              <a:rPr lang="ka-GE" sz="1000" dirty="0">
                <a:solidFill>
                  <a:schemeClr val="bg1"/>
                </a:solidFill>
              </a:rPr>
              <a:t>ბ – ბუნების და კულტურული მემკვიდრეობის ძეგლების დაცვა </a:t>
            </a:r>
          </a:p>
        </p:txBody>
      </p:sp>
      <p:cxnSp>
        <p:nvCxnSpPr>
          <p:cNvPr id="36" name="Straight Arrow Connector 35"/>
          <p:cNvCxnSpPr>
            <a:stCxn id="5" idx="2"/>
            <a:endCxn id="32" idx="0"/>
          </p:cNvCxnSpPr>
          <p:nvPr/>
        </p:nvCxnSpPr>
        <p:spPr>
          <a:xfrm>
            <a:off x="3808171" y="3367623"/>
            <a:ext cx="1483496" cy="577577"/>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0" y="267299"/>
            <a:ext cx="9500616" cy="830997"/>
          </a:xfrm>
          <a:prstGeom prst="rect">
            <a:avLst/>
          </a:prstGeom>
          <a:noFill/>
        </p:spPr>
        <p:txBody>
          <a:bodyPr wrap="square">
            <a:spAutoFit/>
          </a:bodyPr>
          <a:lstStyle/>
          <a:p>
            <a:pPr algn="ctr"/>
            <a:r>
              <a:rPr lang="ka-GE" sz="2400" b="1" dirty="0">
                <a:latin typeface="Sylfaen" panose="010A0502050306030303" pitchFamily="18" charset="0"/>
              </a:rPr>
              <a:t>პრიორიტეტი 2. უნიკალური პოტენციალის გამოყენებით ტურიზმის განვითარების ხელშეწყობა </a:t>
            </a:r>
            <a:endParaRPr lang="ka-GE" sz="2400" dirty="0">
              <a:latin typeface="Sylfaen" panose="010A0502050306030303" pitchFamily="18" charset="0"/>
            </a:endParaRPr>
          </a:p>
        </p:txBody>
      </p:sp>
      <p:pic>
        <p:nvPicPr>
          <p:cNvPr id="14" name="Picture 13"/>
          <p:cNvPicPr/>
          <p:nvPr/>
        </p:nvPicPr>
        <p:blipFill>
          <a:blip r:embed="rId2">
            <a:extLst>
              <a:ext uri="{28A0092B-C50C-407E-A947-70E740481C1C}">
                <a14:useLocalDpi xmlns:a14="http://schemas.microsoft.com/office/drawing/2010/main" val="0"/>
              </a:ext>
            </a:extLst>
          </a:blip>
          <a:srcRect/>
          <a:stretch>
            <a:fillRect/>
          </a:stretch>
        </p:blipFill>
        <p:spPr bwMode="auto">
          <a:xfrm>
            <a:off x="9279292" y="221009"/>
            <a:ext cx="2777416" cy="782851"/>
          </a:xfrm>
          <a:prstGeom prst="rect">
            <a:avLst/>
          </a:prstGeom>
          <a:noFill/>
          <a:ln>
            <a:noFill/>
          </a:ln>
        </p:spPr>
      </p:pic>
    </p:spTree>
    <p:extLst>
      <p:ext uri="{BB962C8B-B14F-4D97-AF65-F5344CB8AC3E}">
        <p14:creationId xmlns:p14="http://schemas.microsoft.com/office/powerpoint/2010/main" val="1773619993"/>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6852262" y="2642867"/>
            <a:ext cx="2425294" cy="638114"/>
          </a:xfrm>
          <a:prstGeom prst="roundRect">
            <a:avLst/>
          </a:prstGeom>
          <a:solidFill>
            <a:schemeClr val="accent6">
              <a:lumMod val="20000"/>
              <a:lumOff val="80000"/>
            </a:schemeClr>
          </a:solidFill>
          <a:ln>
            <a:solidFill>
              <a:schemeClr val="tx1"/>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3"/>
          </a:lnRef>
          <a:fillRef idx="3">
            <a:schemeClr val="accent3"/>
          </a:fillRef>
          <a:effectRef idx="3">
            <a:schemeClr val="accent3"/>
          </a:effectRef>
          <a:fontRef idx="minor">
            <a:schemeClr val="lt1"/>
          </a:fontRef>
        </p:style>
        <p:txBody>
          <a:bodyPr rtlCol="0" anchor="ctr"/>
          <a:lstStyle/>
          <a:p>
            <a:pPr algn="ctr"/>
            <a:r>
              <a:rPr lang="ka-GE" sz="1050" b="1" dirty="0">
                <a:solidFill>
                  <a:schemeClr val="bg1"/>
                </a:solidFill>
              </a:rPr>
              <a:t>3.2. ადგილობრივი კომპანიების ინოვაციებისა და კვლევა-განვითარების მხარდაჭერა</a:t>
            </a:r>
          </a:p>
        </p:txBody>
      </p:sp>
      <p:sp>
        <p:nvSpPr>
          <p:cNvPr id="5" name="Rounded Rectangle 4"/>
          <p:cNvSpPr/>
          <p:nvPr/>
        </p:nvSpPr>
        <p:spPr>
          <a:xfrm>
            <a:off x="4192071" y="1420194"/>
            <a:ext cx="4048217" cy="745724"/>
          </a:xfrm>
          <a:prstGeom prst="roundRect">
            <a:avLst/>
          </a:prstGeom>
          <a:solidFill>
            <a:schemeClr val="accent6">
              <a:lumMod val="20000"/>
              <a:lumOff val="80000"/>
            </a:schemeClr>
          </a:solidFill>
          <a:ln>
            <a:solidFill>
              <a:schemeClr val="tx1"/>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3"/>
          </a:lnRef>
          <a:fillRef idx="3">
            <a:schemeClr val="accent3"/>
          </a:fillRef>
          <a:effectRef idx="3">
            <a:schemeClr val="accent3"/>
          </a:effectRef>
          <a:fontRef idx="minor">
            <a:schemeClr val="lt1"/>
          </a:fontRef>
        </p:style>
        <p:txBody>
          <a:bodyPr rtlCol="0" anchor="ctr"/>
          <a:lstStyle/>
          <a:p>
            <a:pPr algn="ctr"/>
            <a:r>
              <a:rPr lang="ka-GE" sz="1050" b="1" dirty="0">
                <a:solidFill>
                  <a:schemeClr val="bg1"/>
                </a:solidFill>
              </a:rPr>
              <a:t>3. მცირე და საშუალო საწარმოების კონკურენტუნარიანობის ამაღლება და ინოვაციების ხელშეწყობა</a:t>
            </a:r>
            <a:endParaRPr lang="ka-GE" sz="1050" dirty="0">
              <a:solidFill>
                <a:schemeClr val="bg1"/>
              </a:solidFill>
            </a:endParaRPr>
          </a:p>
        </p:txBody>
      </p:sp>
      <p:sp>
        <p:nvSpPr>
          <p:cNvPr id="6" name="Rounded Rectangle 5"/>
          <p:cNvSpPr/>
          <p:nvPr/>
        </p:nvSpPr>
        <p:spPr>
          <a:xfrm>
            <a:off x="2542794" y="2629893"/>
            <a:ext cx="2312670" cy="664063"/>
          </a:xfrm>
          <a:prstGeom prst="roundRect">
            <a:avLst/>
          </a:prstGeom>
          <a:solidFill>
            <a:schemeClr val="accent6">
              <a:lumMod val="20000"/>
              <a:lumOff val="80000"/>
            </a:schemeClr>
          </a:solidFill>
          <a:ln>
            <a:solidFill>
              <a:schemeClr val="tx1"/>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3"/>
          </a:lnRef>
          <a:fillRef idx="3">
            <a:schemeClr val="accent3"/>
          </a:fillRef>
          <a:effectRef idx="3">
            <a:schemeClr val="accent3"/>
          </a:effectRef>
          <a:fontRef idx="minor">
            <a:schemeClr val="lt1"/>
          </a:fontRef>
        </p:style>
        <p:txBody>
          <a:bodyPr rtlCol="0" anchor="ctr"/>
          <a:lstStyle/>
          <a:p>
            <a:pPr algn="ctr"/>
            <a:r>
              <a:rPr lang="ka-GE" sz="1050" b="1" dirty="0">
                <a:solidFill>
                  <a:schemeClr val="bg1"/>
                </a:solidFill>
              </a:rPr>
              <a:t>3.1 ინვესტიციებისა და სამუშაო ადგილების რაოდენობის ზრდა</a:t>
            </a:r>
            <a:endParaRPr lang="ka-GE" sz="1050" dirty="0">
              <a:solidFill>
                <a:schemeClr val="bg1"/>
              </a:solidFill>
            </a:endParaRPr>
          </a:p>
        </p:txBody>
      </p:sp>
      <p:sp>
        <p:nvSpPr>
          <p:cNvPr id="7" name="Rounded Rectangle 6"/>
          <p:cNvSpPr/>
          <p:nvPr/>
        </p:nvSpPr>
        <p:spPr>
          <a:xfrm>
            <a:off x="1041704" y="3832726"/>
            <a:ext cx="2310437" cy="807870"/>
          </a:xfrm>
          <a:prstGeom prst="roundRect">
            <a:avLst/>
          </a:prstGeom>
          <a:solidFill>
            <a:schemeClr val="accent6">
              <a:lumMod val="20000"/>
              <a:lumOff val="80000"/>
            </a:schemeClr>
          </a:solidFill>
          <a:ln>
            <a:solidFill>
              <a:schemeClr val="tx1"/>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3"/>
          </a:lnRef>
          <a:fillRef idx="3">
            <a:schemeClr val="accent3"/>
          </a:fillRef>
          <a:effectRef idx="3">
            <a:schemeClr val="accent3"/>
          </a:effectRef>
          <a:fontRef idx="minor">
            <a:schemeClr val="lt1"/>
          </a:fontRef>
        </p:style>
        <p:txBody>
          <a:bodyPr rtlCol="0" anchor="ctr"/>
          <a:lstStyle/>
          <a:p>
            <a:pPr algn="ctr"/>
            <a:r>
              <a:rPr lang="ka-GE" sz="1050" dirty="0">
                <a:solidFill>
                  <a:schemeClr val="bg1"/>
                </a:solidFill>
              </a:rPr>
              <a:t>ა. ახალი საწარმოების შექმნის, არსებული საწარმოების გაფართოების ან გადაიარაღების ხელშეწყობა</a:t>
            </a:r>
          </a:p>
        </p:txBody>
      </p:sp>
      <p:sp>
        <p:nvSpPr>
          <p:cNvPr id="10" name="Rounded Rectangle 9"/>
          <p:cNvSpPr/>
          <p:nvPr/>
        </p:nvSpPr>
        <p:spPr>
          <a:xfrm>
            <a:off x="4393105" y="3832726"/>
            <a:ext cx="2190652" cy="804307"/>
          </a:xfrm>
          <a:prstGeom prst="roundRect">
            <a:avLst/>
          </a:prstGeom>
          <a:solidFill>
            <a:schemeClr val="accent6">
              <a:lumMod val="20000"/>
              <a:lumOff val="80000"/>
            </a:schemeClr>
          </a:solidFill>
          <a:ln>
            <a:solidFill>
              <a:schemeClr val="tx1"/>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3"/>
          </a:lnRef>
          <a:fillRef idx="3">
            <a:schemeClr val="accent3"/>
          </a:fillRef>
          <a:effectRef idx="3">
            <a:schemeClr val="accent3"/>
          </a:effectRef>
          <a:fontRef idx="minor">
            <a:schemeClr val="lt1"/>
          </a:fontRef>
        </p:style>
        <p:txBody>
          <a:bodyPr rtlCol="0" anchor="ctr"/>
          <a:lstStyle/>
          <a:p>
            <a:pPr algn="ctr"/>
            <a:r>
              <a:rPr lang="ka-GE" sz="1050" dirty="0">
                <a:solidFill>
                  <a:schemeClr val="bg1"/>
                </a:solidFill>
              </a:rPr>
              <a:t>ბ. ადგილობრივი პროდუქციისა და მომსახურების ექსპორტის მხარდაჭერა და განვითარება</a:t>
            </a:r>
          </a:p>
        </p:txBody>
      </p:sp>
      <p:cxnSp>
        <p:nvCxnSpPr>
          <p:cNvPr id="15" name="Straight Arrow Connector 14"/>
          <p:cNvCxnSpPr>
            <a:stCxn id="5" idx="2"/>
            <a:endCxn id="6" idx="0"/>
          </p:cNvCxnSpPr>
          <p:nvPr/>
        </p:nvCxnSpPr>
        <p:spPr>
          <a:xfrm flipH="1">
            <a:off x="3699129" y="2165918"/>
            <a:ext cx="2517051" cy="463975"/>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cxnSp>
        <p:nvCxnSpPr>
          <p:cNvPr id="22" name="Straight Arrow Connector 21"/>
          <p:cNvCxnSpPr>
            <a:stCxn id="6" idx="2"/>
            <a:endCxn id="7" idx="0"/>
          </p:cNvCxnSpPr>
          <p:nvPr/>
        </p:nvCxnSpPr>
        <p:spPr>
          <a:xfrm flipH="1">
            <a:off x="2196923" y="3293956"/>
            <a:ext cx="1502206" cy="538770"/>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cxnSp>
        <p:nvCxnSpPr>
          <p:cNvPr id="24" name="Straight Arrow Connector 23"/>
          <p:cNvCxnSpPr>
            <a:stCxn id="6" idx="2"/>
            <a:endCxn id="10" idx="0"/>
          </p:cNvCxnSpPr>
          <p:nvPr/>
        </p:nvCxnSpPr>
        <p:spPr>
          <a:xfrm>
            <a:off x="3699129" y="3293956"/>
            <a:ext cx="1789302" cy="538770"/>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sp>
        <p:nvSpPr>
          <p:cNvPr id="2" name="Rectangle 1"/>
          <p:cNvSpPr/>
          <p:nvPr/>
        </p:nvSpPr>
        <p:spPr>
          <a:xfrm>
            <a:off x="-88744" y="216335"/>
            <a:ext cx="9609054" cy="707886"/>
          </a:xfrm>
          <a:prstGeom prst="rect">
            <a:avLst/>
          </a:prstGeom>
        </p:spPr>
        <p:txBody>
          <a:bodyPr wrap="square">
            <a:spAutoFit/>
          </a:bodyPr>
          <a:lstStyle/>
          <a:p>
            <a:pPr algn="ctr"/>
            <a:r>
              <a:rPr lang="ka-GE" sz="2000" b="1" dirty="0">
                <a:latin typeface="Sylfaen" panose="010A0502050306030303" pitchFamily="18" charset="0"/>
              </a:rPr>
              <a:t>პრიორიტეტი 3. მცირე და საშუალო საწარმოების კონკურენტუნარიანობის ამაღლება და ინოვაციების ხელშეწყობა</a:t>
            </a:r>
            <a:endParaRPr lang="ka-GE" sz="2000" dirty="0">
              <a:latin typeface="Sylfaen" panose="010A0502050306030303" pitchFamily="18" charset="0"/>
            </a:endParaRPr>
          </a:p>
        </p:txBody>
      </p:sp>
      <p:cxnSp>
        <p:nvCxnSpPr>
          <p:cNvPr id="38" name="Straight Arrow Connector 37"/>
          <p:cNvCxnSpPr>
            <a:stCxn id="5" idx="2"/>
            <a:endCxn id="4" idx="0"/>
          </p:cNvCxnSpPr>
          <p:nvPr/>
        </p:nvCxnSpPr>
        <p:spPr>
          <a:xfrm>
            <a:off x="6216180" y="2165918"/>
            <a:ext cx="1848729" cy="476949"/>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pic>
        <p:nvPicPr>
          <p:cNvPr id="12" name="Picture 11"/>
          <p:cNvPicPr/>
          <p:nvPr/>
        </p:nvPicPr>
        <p:blipFill>
          <a:blip r:embed="rId2">
            <a:extLst>
              <a:ext uri="{28A0092B-C50C-407E-A947-70E740481C1C}">
                <a14:useLocalDpi xmlns:a14="http://schemas.microsoft.com/office/drawing/2010/main" val="0"/>
              </a:ext>
            </a:extLst>
          </a:blip>
          <a:srcRect/>
          <a:stretch>
            <a:fillRect/>
          </a:stretch>
        </p:blipFill>
        <p:spPr bwMode="auto">
          <a:xfrm>
            <a:off x="9279292" y="221009"/>
            <a:ext cx="2777416" cy="782851"/>
          </a:xfrm>
          <a:prstGeom prst="rect">
            <a:avLst/>
          </a:prstGeom>
          <a:noFill/>
          <a:ln>
            <a:noFill/>
          </a:ln>
        </p:spPr>
      </p:pic>
    </p:spTree>
    <p:extLst>
      <p:ext uri="{BB962C8B-B14F-4D97-AF65-F5344CB8AC3E}">
        <p14:creationId xmlns:p14="http://schemas.microsoft.com/office/powerpoint/2010/main" val="919222010"/>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209951" y="3317768"/>
            <a:ext cx="2574787" cy="745724"/>
          </a:xfrm>
          <a:prstGeom prst="roundRect">
            <a:avLst/>
          </a:prstGeom>
          <a:solidFill>
            <a:schemeClr val="accent6">
              <a:lumMod val="20000"/>
              <a:lumOff val="80000"/>
            </a:schemeClr>
          </a:solidFill>
          <a:ln>
            <a:solidFill>
              <a:schemeClr val="tx1"/>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3"/>
          </a:lnRef>
          <a:fillRef idx="3">
            <a:schemeClr val="accent3"/>
          </a:fillRef>
          <a:effectRef idx="3">
            <a:schemeClr val="accent3"/>
          </a:effectRef>
          <a:fontRef idx="minor">
            <a:schemeClr val="lt1"/>
          </a:fontRef>
        </p:style>
        <p:txBody>
          <a:bodyPr rtlCol="0" anchor="ctr"/>
          <a:lstStyle/>
          <a:p>
            <a:pPr algn="ctr"/>
            <a:r>
              <a:rPr lang="ka-GE" sz="1000" b="1" dirty="0">
                <a:solidFill>
                  <a:schemeClr val="bg1"/>
                </a:solidFill>
              </a:rPr>
              <a:t>4.1 ადგილობრივი ტრადიციული ხელნაკეთებისა და პროდუქციის შენარჩუნებისა და კომერციალიზაციის ხელშეწყობა</a:t>
            </a:r>
            <a:endParaRPr lang="ka-GE" sz="1000" dirty="0">
              <a:solidFill>
                <a:schemeClr val="bg1"/>
              </a:solidFill>
            </a:endParaRPr>
          </a:p>
        </p:txBody>
      </p:sp>
      <p:sp>
        <p:nvSpPr>
          <p:cNvPr id="5" name="Rounded Rectangle 4"/>
          <p:cNvSpPr/>
          <p:nvPr/>
        </p:nvSpPr>
        <p:spPr>
          <a:xfrm>
            <a:off x="4434594" y="1421839"/>
            <a:ext cx="3422989" cy="656948"/>
          </a:xfrm>
          <a:prstGeom prst="roundRect">
            <a:avLst/>
          </a:prstGeom>
          <a:solidFill>
            <a:schemeClr val="accent6">
              <a:lumMod val="20000"/>
              <a:lumOff val="80000"/>
            </a:schemeClr>
          </a:solidFill>
          <a:ln>
            <a:solidFill>
              <a:schemeClr val="tx1"/>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3"/>
          </a:lnRef>
          <a:fillRef idx="3">
            <a:schemeClr val="accent3"/>
          </a:fillRef>
          <a:effectRef idx="3">
            <a:schemeClr val="accent3"/>
          </a:effectRef>
          <a:fontRef idx="minor">
            <a:schemeClr val="lt1"/>
          </a:fontRef>
        </p:style>
        <p:txBody>
          <a:bodyPr rtlCol="0" anchor="ctr"/>
          <a:lstStyle/>
          <a:p>
            <a:pPr algn="ctr"/>
            <a:r>
              <a:rPr lang="ka-GE" sz="1100" b="1" dirty="0">
                <a:solidFill>
                  <a:schemeClr val="bg1"/>
                </a:solidFill>
              </a:rPr>
              <a:t>4.ინტეგრირებული </a:t>
            </a:r>
            <a:r>
              <a:rPr lang="pl-PL" sz="1100" dirty="0">
                <a:solidFill>
                  <a:schemeClr val="bg1"/>
                </a:solidFill>
              </a:rPr>
              <a:t> </a:t>
            </a:r>
            <a:r>
              <a:rPr lang="ka-GE" sz="1100" b="1" dirty="0">
                <a:solidFill>
                  <a:schemeClr val="bg1"/>
                </a:solidFill>
              </a:rPr>
              <a:t>ადგილობრივი განვითარება</a:t>
            </a:r>
            <a:endParaRPr lang="ka-GE" sz="1100" dirty="0">
              <a:solidFill>
                <a:schemeClr val="bg1"/>
              </a:solidFill>
            </a:endParaRPr>
          </a:p>
        </p:txBody>
      </p:sp>
      <p:sp>
        <p:nvSpPr>
          <p:cNvPr id="6" name="Rounded Rectangle 5"/>
          <p:cNvSpPr/>
          <p:nvPr/>
        </p:nvSpPr>
        <p:spPr>
          <a:xfrm>
            <a:off x="4917508" y="3317767"/>
            <a:ext cx="2457159" cy="745724"/>
          </a:xfrm>
          <a:prstGeom prst="roundRect">
            <a:avLst/>
          </a:prstGeom>
          <a:solidFill>
            <a:schemeClr val="accent6">
              <a:lumMod val="20000"/>
              <a:lumOff val="80000"/>
            </a:schemeClr>
          </a:solidFill>
          <a:ln>
            <a:solidFill>
              <a:schemeClr val="tx1"/>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3"/>
          </a:lnRef>
          <a:fillRef idx="3">
            <a:schemeClr val="accent3"/>
          </a:fillRef>
          <a:effectRef idx="3">
            <a:schemeClr val="accent3"/>
          </a:effectRef>
          <a:fontRef idx="minor">
            <a:schemeClr val="lt1"/>
          </a:fontRef>
        </p:style>
        <p:txBody>
          <a:bodyPr rtlCol="0" anchor="ctr"/>
          <a:lstStyle/>
          <a:p>
            <a:pPr algn="ctr"/>
            <a:r>
              <a:rPr lang="ka-GE" sz="1050" b="1" dirty="0">
                <a:solidFill>
                  <a:schemeClr val="bg1"/>
                </a:solidFill>
              </a:rPr>
              <a:t>4.2 ადგილობრივი ბიზნესის განვითარების ხელშემწყობი ინფრასტრუქტურის მოწყობა</a:t>
            </a:r>
            <a:endParaRPr lang="ka-GE" sz="1050" dirty="0">
              <a:solidFill>
                <a:schemeClr val="bg1"/>
              </a:solidFill>
            </a:endParaRPr>
          </a:p>
        </p:txBody>
      </p:sp>
      <p:cxnSp>
        <p:nvCxnSpPr>
          <p:cNvPr id="17" name="Straight Arrow Connector 16"/>
          <p:cNvCxnSpPr>
            <a:stCxn id="5" idx="2"/>
            <a:endCxn id="4" idx="0"/>
          </p:cNvCxnSpPr>
          <p:nvPr/>
        </p:nvCxnSpPr>
        <p:spPr>
          <a:xfrm flipH="1">
            <a:off x="2497345" y="2078787"/>
            <a:ext cx="3648744" cy="1238981"/>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cxnSp>
        <p:nvCxnSpPr>
          <p:cNvPr id="19" name="Straight Arrow Connector 18"/>
          <p:cNvCxnSpPr>
            <a:stCxn id="5" idx="2"/>
            <a:endCxn id="6" idx="0"/>
          </p:cNvCxnSpPr>
          <p:nvPr/>
        </p:nvCxnSpPr>
        <p:spPr>
          <a:xfrm flipH="1">
            <a:off x="6146088" y="2078787"/>
            <a:ext cx="1" cy="1238980"/>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cxnSp>
        <p:nvCxnSpPr>
          <p:cNvPr id="21" name="Straight Arrow Connector 20"/>
          <p:cNvCxnSpPr/>
          <p:nvPr/>
        </p:nvCxnSpPr>
        <p:spPr>
          <a:xfrm>
            <a:off x="6146088" y="2078787"/>
            <a:ext cx="3720379" cy="1238981"/>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sp>
        <p:nvSpPr>
          <p:cNvPr id="9" name="Rounded Rectangle 8"/>
          <p:cNvSpPr/>
          <p:nvPr/>
        </p:nvSpPr>
        <p:spPr>
          <a:xfrm>
            <a:off x="8531536" y="3317768"/>
            <a:ext cx="2669864" cy="745724"/>
          </a:xfrm>
          <a:prstGeom prst="roundRect">
            <a:avLst/>
          </a:prstGeom>
          <a:solidFill>
            <a:schemeClr val="accent6">
              <a:lumMod val="20000"/>
              <a:lumOff val="80000"/>
            </a:schemeClr>
          </a:solidFill>
          <a:ln>
            <a:solidFill>
              <a:schemeClr val="tx1"/>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3"/>
          </a:lnRef>
          <a:fillRef idx="3">
            <a:schemeClr val="accent3"/>
          </a:fillRef>
          <a:effectRef idx="3">
            <a:schemeClr val="accent3"/>
          </a:effectRef>
          <a:fontRef idx="minor">
            <a:schemeClr val="lt1"/>
          </a:fontRef>
        </p:style>
        <p:txBody>
          <a:bodyPr rtlCol="0" anchor="ctr"/>
          <a:lstStyle/>
          <a:p>
            <a:pPr algn="ctr"/>
            <a:r>
              <a:rPr lang="ka-GE" sz="1050" b="1" dirty="0">
                <a:solidFill>
                  <a:schemeClr val="bg1"/>
                </a:solidFill>
              </a:rPr>
              <a:t>4.3 - ადგილობრივი საჯარო მომსახურების ხარისხისა და მიწოდების გაუმჯობესება </a:t>
            </a:r>
            <a:endParaRPr lang="ka-GE" sz="1050" dirty="0">
              <a:solidFill>
                <a:schemeClr val="bg1"/>
              </a:solidFill>
            </a:endParaRPr>
          </a:p>
        </p:txBody>
      </p:sp>
      <p:sp>
        <p:nvSpPr>
          <p:cNvPr id="2" name="Rectangle 1"/>
          <p:cNvSpPr/>
          <p:nvPr/>
        </p:nvSpPr>
        <p:spPr>
          <a:xfrm>
            <a:off x="300551" y="381601"/>
            <a:ext cx="8978741" cy="461665"/>
          </a:xfrm>
          <a:prstGeom prst="rect">
            <a:avLst/>
          </a:prstGeom>
        </p:spPr>
        <p:txBody>
          <a:bodyPr wrap="none">
            <a:spAutoFit/>
          </a:bodyPr>
          <a:lstStyle/>
          <a:p>
            <a:pPr algn="ctr"/>
            <a:r>
              <a:rPr lang="ka-GE" sz="2400" b="1" dirty="0">
                <a:latin typeface="Sylfaen" panose="010A0502050306030303" pitchFamily="18" charset="0"/>
              </a:rPr>
              <a:t>პრიორიტეტი 4.ინტეგრირებული </a:t>
            </a:r>
            <a:r>
              <a:rPr lang="pl-PL" sz="2400" dirty="0">
                <a:latin typeface="Sylfaen" panose="010A0502050306030303" pitchFamily="18" charset="0"/>
              </a:rPr>
              <a:t> </a:t>
            </a:r>
            <a:r>
              <a:rPr lang="ka-GE" sz="2400" b="1" dirty="0">
                <a:latin typeface="Sylfaen" panose="010A0502050306030303" pitchFamily="18" charset="0"/>
              </a:rPr>
              <a:t>ადგილობრივი განვითარება</a:t>
            </a:r>
            <a:endParaRPr lang="ka-GE" sz="2400" dirty="0">
              <a:latin typeface="Sylfaen" panose="010A0502050306030303" pitchFamily="18" charset="0"/>
            </a:endParaRPr>
          </a:p>
        </p:txBody>
      </p:sp>
      <p:sp>
        <p:nvSpPr>
          <p:cNvPr id="54" name="Rounded Rectangle 53"/>
          <p:cNvSpPr/>
          <p:nvPr/>
        </p:nvSpPr>
        <p:spPr>
          <a:xfrm>
            <a:off x="7050208" y="4620756"/>
            <a:ext cx="2310437" cy="554748"/>
          </a:xfrm>
          <a:prstGeom prst="roundRect">
            <a:avLst/>
          </a:prstGeom>
          <a:solidFill>
            <a:schemeClr val="accent6">
              <a:lumMod val="20000"/>
              <a:lumOff val="80000"/>
            </a:schemeClr>
          </a:solidFill>
          <a:ln>
            <a:solidFill>
              <a:schemeClr val="tx1"/>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3"/>
          </a:lnRef>
          <a:fillRef idx="3">
            <a:schemeClr val="accent3"/>
          </a:fillRef>
          <a:effectRef idx="3">
            <a:schemeClr val="accent3"/>
          </a:effectRef>
          <a:fontRef idx="minor">
            <a:schemeClr val="lt1"/>
          </a:fontRef>
        </p:style>
        <p:txBody>
          <a:bodyPr rtlCol="0" anchor="ctr"/>
          <a:lstStyle/>
          <a:p>
            <a:pPr algn="ctr"/>
            <a:r>
              <a:rPr lang="ka-GE" sz="1000" dirty="0">
                <a:solidFill>
                  <a:schemeClr val="bg1"/>
                </a:solidFill>
              </a:rPr>
              <a:t>ა. სოციალური ინფრასტრუქტურის გაუმჯობესება</a:t>
            </a:r>
          </a:p>
        </p:txBody>
      </p:sp>
      <p:sp>
        <p:nvSpPr>
          <p:cNvPr id="56" name="Rounded Rectangle 55"/>
          <p:cNvSpPr/>
          <p:nvPr/>
        </p:nvSpPr>
        <p:spPr>
          <a:xfrm>
            <a:off x="9711111" y="4620756"/>
            <a:ext cx="2310437" cy="554748"/>
          </a:xfrm>
          <a:prstGeom prst="roundRect">
            <a:avLst/>
          </a:prstGeom>
          <a:solidFill>
            <a:schemeClr val="accent6">
              <a:lumMod val="20000"/>
              <a:lumOff val="80000"/>
            </a:schemeClr>
          </a:solidFill>
          <a:ln>
            <a:solidFill>
              <a:schemeClr val="tx1"/>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3"/>
          </a:lnRef>
          <a:fillRef idx="3">
            <a:schemeClr val="accent3"/>
          </a:fillRef>
          <a:effectRef idx="3">
            <a:schemeClr val="accent3"/>
          </a:effectRef>
          <a:fontRef idx="minor">
            <a:schemeClr val="lt1"/>
          </a:fontRef>
        </p:style>
        <p:txBody>
          <a:bodyPr rtlCol="0" anchor="ctr"/>
          <a:lstStyle/>
          <a:p>
            <a:pPr algn="ctr"/>
            <a:r>
              <a:rPr lang="ka-GE" sz="1000" dirty="0">
                <a:solidFill>
                  <a:schemeClr val="bg1"/>
                </a:solidFill>
              </a:rPr>
              <a:t>ბ. საინფორმაციო ტექნოლოგიების, ელექტრონული და სხვა სერვისების დანერგვის მხარდაჭერა</a:t>
            </a:r>
          </a:p>
        </p:txBody>
      </p:sp>
      <p:cxnSp>
        <p:nvCxnSpPr>
          <p:cNvPr id="57" name="Straight Arrow Connector 56"/>
          <p:cNvCxnSpPr>
            <a:stCxn id="9" idx="2"/>
            <a:endCxn id="54" idx="0"/>
          </p:cNvCxnSpPr>
          <p:nvPr/>
        </p:nvCxnSpPr>
        <p:spPr>
          <a:xfrm flipH="1">
            <a:off x="8205427" y="4063492"/>
            <a:ext cx="1661041" cy="557264"/>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cxnSp>
        <p:nvCxnSpPr>
          <p:cNvPr id="60" name="Straight Arrow Connector 59"/>
          <p:cNvCxnSpPr>
            <a:stCxn id="9" idx="2"/>
            <a:endCxn id="56" idx="0"/>
          </p:cNvCxnSpPr>
          <p:nvPr/>
        </p:nvCxnSpPr>
        <p:spPr>
          <a:xfrm>
            <a:off x="9866468" y="4063492"/>
            <a:ext cx="999862" cy="557264"/>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pic>
        <p:nvPicPr>
          <p:cNvPr id="14" name="Picture 13"/>
          <p:cNvPicPr/>
          <p:nvPr/>
        </p:nvPicPr>
        <p:blipFill>
          <a:blip r:embed="rId2">
            <a:extLst>
              <a:ext uri="{28A0092B-C50C-407E-A947-70E740481C1C}">
                <a14:useLocalDpi xmlns:a14="http://schemas.microsoft.com/office/drawing/2010/main" val="0"/>
              </a:ext>
            </a:extLst>
          </a:blip>
          <a:srcRect/>
          <a:stretch>
            <a:fillRect/>
          </a:stretch>
        </p:blipFill>
        <p:spPr bwMode="auto">
          <a:xfrm>
            <a:off x="9279292" y="221009"/>
            <a:ext cx="2777416" cy="782851"/>
          </a:xfrm>
          <a:prstGeom prst="rect">
            <a:avLst/>
          </a:prstGeom>
          <a:noFill/>
          <a:ln>
            <a:noFill/>
          </a:ln>
        </p:spPr>
      </p:pic>
    </p:spTree>
    <p:extLst>
      <p:ext uri="{BB962C8B-B14F-4D97-AF65-F5344CB8AC3E}">
        <p14:creationId xmlns:p14="http://schemas.microsoft.com/office/powerpoint/2010/main" val="3825678786"/>
      </p:ext>
    </p:extLst>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011293" y="1347322"/>
            <a:ext cx="3744686" cy="745724"/>
          </a:xfrm>
          <a:prstGeom prst="roundRect">
            <a:avLst/>
          </a:prstGeom>
          <a:solidFill>
            <a:schemeClr val="accent6">
              <a:lumMod val="20000"/>
              <a:lumOff val="80000"/>
            </a:schemeClr>
          </a:solidFill>
          <a:ln>
            <a:solidFill>
              <a:schemeClr val="tx1"/>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1050" b="1" dirty="0">
                <a:solidFill>
                  <a:schemeClr val="bg1"/>
                </a:solidFill>
              </a:rPr>
              <a:t>5. </a:t>
            </a:r>
            <a:r>
              <a:rPr lang="ka-GE" sz="1050" b="1" dirty="0">
                <a:solidFill>
                  <a:schemeClr val="bg1"/>
                </a:solidFill>
              </a:rPr>
              <a:t>ცენტრალური და ადგილობრივი ხელისუფლების ტექნიკური დახმარება და შესაძლებლობების განვითარება</a:t>
            </a:r>
          </a:p>
        </p:txBody>
      </p:sp>
      <p:sp>
        <p:nvSpPr>
          <p:cNvPr id="5" name="Rounded Rectangle 4"/>
          <p:cNvSpPr/>
          <p:nvPr/>
        </p:nvSpPr>
        <p:spPr>
          <a:xfrm>
            <a:off x="484632" y="2358940"/>
            <a:ext cx="2588548" cy="745724"/>
          </a:xfrm>
          <a:prstGeom prst="roundRect">
            <a:avLst/>
          </a:prstGeom>
          <a:solidFill>
            <a:schemeClr val="accent6">
              <a:lumMod val="20000"/>
              <a:lumOff val="80000"/>
            </a:schemeClr>
          </a:solidFill>
          <a:ln>
            <a:solidFill>
              <a:schemeClr val="tx1"/>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3"/>
          </a:lnRef>
          <a:fillRef idx="3">
            <a:schemeClr val="accent3"/>
          </a:fillRef>
          <a:effectRef idx="3">
            <a:schemeClr val="accent3"/>
          </a:effectRef>
          <a:fontRef idx="minor">
            <a:schemeClr val="lt1"/>
          </a:fontRef>
        </p:style>
        <p:txBody>
          <a:bodyPr rtlCol="0" anchor="ctr"/>
          <a:lstStyle/>
          <a:p>
            <a:pPr algn="ctr"/>
            <a:r>
              <a:rPr lang="ka-GE" sz="900" b="1" dirty="0">
                <a:solidFill>
                  <a:schemeClr val="bg1"/>
                </a:solidFill>
              </a:rPr>
              <a:t>5.1 ცენტრალურ დონეზე რეგიონული პოლიტიკასა და სრიგპ-ს განხორციელებაში ჩართული უწყებების ინსტიტუციების შესაძლებლობების განვითარება </a:t>
            </a:r>
            <a:endParaRPr lang="ka-GE" sz="900" dirty="0">
              <a:solidFill>
                <a:schemeClr val="bg1"/>
              </a:solidFill>
            </a:endParaRPr>
          </a:p>
        </p:txBody>
      </p:sp>
      <p:sp>
        <p:nvSpPr>
          <p:cNvPr id="6" name="Rounded Rectangle 5"/>
          <p:cNvSpPr/>
          <p:nvPr/>
        </p:nvSpPr>
        <p:spPr>
          <a:xfrm>
            <a:off x="4360632" y="2423579"/>
            <a:ext cx="3046008" cy="745724"/>
          </a:xfrm>
          <a:prstGeom prst="roundRect">
            <a:avLst/>
          </a:prstGeom>
          <a:solidFill>
            <a:schemeClr val="accent6">
              <a:lumMod val="20000"/>
              <a:lumOff val="80000"/>
            </a:schemeClr>
          </a:solidFill>
          <a:ln>
            <a:solidFill>
              <a:schemeClr val="tx1"/>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3"/>
          </a:lnRef>
          <a:fillRef idx="3">
            <a:schemeClr val="accent3"/>
          </a:fillRef>
          <a:effectRef idx="3">
            <a:schemeClr val="accent3"/>
          </a:effectRef>
          <a:fontRef idx="minor">
            <a:schemeClr val="lt1"/>
          </a:fontRef>
        </p:style>
        <p:txBody>
          <a:bodyPr rtlCol="0" anchor="ctr"/>
          <a:lstStyle/>
          <a:p>
            <a:pPr algn="ctr"/>
            <a:r>
              <a:rPr lang="ka-GE" sz="1000" b="1" dirty="0">
                <a:solidFill>
                  <a:schemeClr val="bg1"/>
                </a:solidFill>
              </a:rPr>
              <a:t>5.2 რეგიონული და ადგილობრივი ხელისუფლების შესაძლებლობების განვითარება </a:t>
            </a:r>
            <a:endParaRPr lang="ka-GE" sz="1000" dirty="0">
              <a:solidFill>
                <a:schemeClr val="bg1"/>
              </a:solidFill>
            </a:endParaRPr>
          </a:p>
        </p:txBody>
      </p:sp>
      <p:sp>
        <p:nvSpPr>
          <p:cNvPr id="7" name="Rounded Rectangle 6"/>
          <p:cNvSpPr/>
          <p:nvPr/>
        </p:nvSpPr>
        <p:spPr>
          <a:xfrm>
            <a:off x="4055443" y="3537957"/>
            <a:ext cx="3504653" cy="578152"/>
          </a:xfrm>
          <a:prstGeom prst="roundRect">
            <a:avLst/>
          </a:prstGeom>
          <a:solidFill>
            <a:schemeClr val="accent6">
              <a:lumMod val="20000"/>
              <a:lumOff val="80000"/>
            </a:schemeClr>
          </a:solidFill>
          <a:ln>
            <a:solidFill>
              <a:schemeClr val="tx1"/>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3"/>
          </a:lnRef>
          <a:fillRef idx="3">
            <a:schemeClr val="accent3"/>
          </a:fillRef>
          <a:effectRef idx="3">
            <a:schemeClr val="accent3"/>
          </a:effectRef>
          <a:fontRef idx="minor">
            <a:schemeClr val="lt1"/>
          </a:fontRef>
        </p:style>
        <p:txBody>
          <a:bodyPr rtlCol="0" anchor="ctr"/>
          <a:lstStyle/>
          <a:p>
            <a:pPr algn="ctr"/>
            <a:r>
              <a:rPr lang="ka-GE" sz="1000" dirty="0">
                <a:solidFill>
                  <a:schemeClr val="bg1"/>
                </a:solidFill>
              </a:rPr>
              <a:t>ა - სამხარეო საკონსულტაციო საბჭოების, სახელმწიფო რწმუნებულის ადმინისტრაციებისა და დაინტერესებული მხარეების შესაძლებლობების განვითარება </a:t>
            </a:r>
          </a:p>
        </p:txBody>
      </p:sp>
      <p:sp>
        <p:nvSpPr>
          <p:cNvPr id="8" name="Rounded Rectangle 7"/>
          <p:cNvSpPr/>
          <p:nvPr/>
        </p:nvSpPr>
        <p:spPr>
          <a:xfrm>
            <a:off x="3981678" y="4348432"/>
            <a:ext cx="3874687" cy="599437"/>
          </a:xfrm>
          <a:prstGeom prst="roundRect">
            <a:avLst/>
          </a:prstGeom>
          <a:solidFill>
            <a:schemeClr val="accent6">
              <a:lumMod val="20000"/>
              <a:lumOff val="80000"/>
            </a:schemeClr>
          </a:solidFill>
          <a:ln>
            <a:solidFill>
              <a:schemeClr val="tx1"/>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3"/>
          </a:lnRef>
          <a:fillRef idx="3">
            <a:schemeClr val="accent3"/>
          </a:fillRef>
          <a:effectRef idx="3">
            <a:schemeClr val="accent3"/>
          </a:effectRef>
          <a:fontRef idx="minor">
            <a:schemeClr val="lt1"/>
          </a:fontRef>
        </p:style>
        <p:txBody>
          <a:bodyPr rtlCol="0" anchor="ctr"/>
          <a:lstStyle/>
          <a:p>
            <a:pPr algn="ctr"/>
            <a:r>
              <a:rPr lang="ka-GE" sz="1000" dirty="0">
                <a:solidFill>
                  <a:schemeClr val="bg1"/>
                </a:solidFill>
              </a:rPr>
              <a:t>ბ - შესაძლებლობების განვითარება პოლიტიკის ანალიზისა და მონიტორინგის მიმართულებით </a:t>
            </a:r>
          </a:p>
        </p:txBody>
      </p:sp>
      <p:sp>
        <p:nvSpPr>
          <p:cNvPr id="9" name="Rounded Rectangle 8"/>
          <p:cNvSpPr/>
          <p:nvPr/>
        </p:nvSpPr>
        <p:spPr>
          <a:xfrm>
            <a:off x="3930458" y="5154909"/>
            <a:ext cx="3906355" cy="464645"/>
          </a:xfrm>
          <a:prstGeom prst="roundRect">
            <a:avLst/>
          </a:prstGeom>
          <a:solidFill>
            <a:schemeClr val="accent6">
              <a:lumMod val="20000"/>
              <a:lumOff val="80000"/>
            </a:schemeClr>
          </a:solidFill>
          <a:ln>
            <a:solidFill>
              <a:schemeClr val="tx1"/>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3"/>
          </a:lnRef>
          <a:fillRef idx="3">
            <a:schemeClr val="accent3"/>
          </a:fillRef>
          <a:effectRef idx="3">
            <a:schemeClr val="accent3"/>
          </a:effectRef>
          <a:fontRef idx="minor">
            <a:schemeClr val="lt1"/>
          </a:fontRef>
        </p:style>
        <p:txBody>
          <a:bodyPr rtlCol="0" anchor="ctr"/>
          <a:lstStyle/>
          <a:p>
            <a:pPr algn="ctr"/>
            <a:r>
              <a:rPr lang="ka-GE" sz="1000" dirty="0">
                <a:solidFill>
                  <a:schemeClr val="bg1"/>
                </a:solidFill>
              </a:rPr>
              <a:t>გ - რეგიონებში ინვესტიციების ხელშემწყობი ღონისძიებების მხარდაჭერა   </a:t>
            </a:r>
          </a:p>
        </p:txBody>
      </p:sp>
      <p:sp>
        <p:nvSpPr>
          <p:cNvPr id="10" name="Rounded Rectangle 9"/>
          <p:cNvSpPr/>
          <p:nvPr/>
        </p:nvSpPr>
        <p:spPr>
          <a:xfrm>
            <a:off x="8229053" y="2417755"/>
            <a:ext cx="2588299" cy="686909"/>
          </a:xfrm>
          <a:prstGeom prst="roundRect">
            <a:avLst/>
          </a:prstGeom>
          <a:solidFill>
            <a:schemeClr val="accent6">
              <a:lumMod val="20000"/>
              <a:lumOff val="80000"/>
            </a:schemeClr>
          </a:solidFill>
          <a:ln>
            <a:solidFill>
              <a:schemeClr val="tx1"/>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3"/>
          </a:lnRef>
          <a:fillRef idx="3">
            <a:schemeClr val="accent3"/>
          </a:fillRef>
          <a:effectRef idx="3">
            <a:schemeClr val="accent3"/>
          </a:effectRef>
          <a:fontRef idx="minor">
            <a:schemeClr val="lt1"/>
          </a:fontRef>
        </p:style>
        <p:txBody>
          <a:bodyPr rtlCol="0" anchor="ctr"/>
          <a:lstStyle/>
          <a:p>
            <a:pPr algn="ctr"/>
            <a:r>
              <a:rPr lang="ka-GE" sz="1000" b="1" dirty="0">
                <a:solidFill>
                  <a:schemeClr val="bg1"/>
                </a:solidFill>
              </a:rPr>
              <a:t>5.3 პროექტების ნუსხის მომზადების მხარდაჭერა</a:t>
            </a:r>
            <a:endParaRPr lang="ka-GE" sz="1000" dirty="0">
              <a:solidFill>
                <a:schemeClr val="bg1"/>
              </a:solidFill>
            </a:endParaRPr>
          </a:p>
        </p:txBody>
      </p:sp>
      <p:cxnSp>
        <p:nvCxnSpPr>
          <p:cNvPr id="22" name="Straight Arrow Connector 21"/>
          <p:cNvCxnSpPr>
            <a:stCxn id="4" idx="2"/>
            <a:endCxn id="6" idx="0"/>
          </p:cNvCxnSpPr>
          <p:nvPr/>
        </p:nvCxnSpPr>
        <p:spPr>
          <a:xfrm>
            <a:off x="5883636" y="2093046"/>
            <a:ext cx="0" cy="330533"/>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cxnSp>
        <p:nvCxnSpPr>
          <p:cNvPr id="24" name="Straight Arrow Connector 23"/>
          <p:cNvCxnSpPr>
            <a:endCxn id="10" idx="0"/>
          </p:cNvCxnSpPr>
          <p:nvPr/>
        </p:nvCxnSpPr>
        <p:spPr>
          <a:xfrm>
            <a:off x="7684005" y="2188757"/>
            <a:ext cx="1839198" cy="22899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4" idx="2"/>
            <a:endCxn id="5" idx="3"/>
          </p:cNvCxnSpPr>
          <p:nvPr/>
        </p:nvCxnSpPr>
        <p:spPr>
          <a:xfrm flipH="1">
            <a:off x="3073180" y="2093046"/>
            <a:ext cx="2810456" cy="638756"/>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cxnSp>
        <p:nvCxnSpPr>
          <p:cNvPr id="41" name="Elbow Connector 40"/>
          <p:cNvCxnSpPr>
            <a:stCxn id="6" idx="1"/>
          </p:cNvCxnSpPr>
          <p:nvPr/>
        </p:nvCxnSpPr>
        <p:spPr>
          <a:xfrm rot="10800000" flipV="1">
            <a:off x="4151142" y="2796441"/>
            <a:ext cx="209490" cy="806476"/>
          </a:xfrm>
          <a:prstGeom prst="bentConnector2">
            <a:avLst/>
          </a:prstGeom>
          <a:ln>
            <a:tailEnd type="triangle"/>
          </a:ln>
        </p:spPr>
        <p:style>
          <a:lnRef idx="1">
            <a:schemeClr val="accent6"/>
          </a:lnRef>
          <a:fillRef idx="0">
            <a:schemeClr val="accent6"/>
          </a:fillRef>
          <a:effectRef idx="0">
            <a:schemeClr val="accent6"/>
          </a:effectRef>
          <a:fontRef idx="minor">
            <a:schemeClr val="tx1"/>
          </a:fontRef>
        </p:style>
      </p:cxnSp>
      <p:cxnSp>
        <p:nvCxnSpPr>
          <p:cNvPr id="43" name="Elbow Connector 42"/>
          <p:cNvCxnSpPr>
            <a:stCxn id="6" idx="1"/>
            <a:endCxn id="8" idx="1"/>
          </p:cNvCxnSpPr>
          <p:nvPr/>
        </p:nvCxnSpPr>
        <p:spPr>
          <a:xfrm rot="10800000" flipV="1">
            <a:off x="3981678" y="2796441"/>
            <a:ext cx="378954" cy="1851710"/>
          </a:xfrm>
          <a:prstGeom prst="bentConnector3">
            <a:avLst>
              <a:gd name="adj1" fmla="val 131368"/>
            </a:avLst>
          </a:prstGeom>
          <a:ln>
            <a:tailEnd type="triangle"/>
          </a:ln>
        </p:spPr>
        <p:style>
          <a:lnRef idx="1">
            <a:schemeClr val="accent6"/>
          </a:lnRef>
          <a:fillRef idx="0">
            <a:schemeClr val="accent6"/>
          </a:fillRef>
          <a:effectRef idx="0">
            <a:schemeClr val="accent6"/>
          </a:effectRef>
          <a:fontRef idx="minor">
            <a:schemeClr val="tx1"/>
          </a:fontRef>
        </p:style>
      </p:cxnSp>
      <p:cxnSp>
        <p:nvCxnSpPr>
          <p:cNvPr id="46" name="Elbow Connector 45"/>
          <p:cNvCxnSpPr>
            <a:stCxn id="6" idx="1"/>
            <a:endCxn id="9" idx="1"/>
          </p:cNvCxnSpPr>
          <p:nvPr/>
        </p:nvCxnSpPr>
        <p:spPr>
          <a:xfrm rot="10800000" flipV="1">
            <a:off x="3930458" y="2796440"/>
            <a:ext cx="430174" cy="2590791"/>
          </a:xfrm>
          <a:prstGeom prst="bentConnector3">
            <a:avLst>
              <a:gd name="adj1" fmla="val 153141"/>
            </a:avLst>
          </a:prstGeom>
          <a:ln>
            <a:tailEnd type="triangle"/>
          </a:ln>
        </p:spPr>
        <p:style>
          <a:lnRef idx="1">
            <a:schemeClr val="accent6"/>
          </a:lnRef>
          <a:fillRef idx="0">
            <a:schemeClr val="accent6"/>
          </a:fillRef>
          <a:effectRef idx="0">
            <a:schemeClr val="accent6"/>
          </a:effectRef>
          <a:fontRef idx="minor">
            <a:schemeClr val="tx1"/>
          </a:fontRef>
        </p:style>
      </p:cxnSp>
      <p:cxnSp>
        <p:nvCxnSpPr>
          <p:cNvPr id="62" name="Straight Arrow Connector 61"/>
          <p:cNvCxnSpPr/>
          <p:nvPr/>
        </p:nvCxnSpPr>
        <p:spPr>
          <a:xfrm>
            <a:off x="11840762" y="2053446"/>
            <a:ext cx="0" cy="30549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a:stCxn id="4" idx="3"/>
            <a:endCxn id="10" idx="0"/>
          </p:cNvCxnSpPr>
          <p:nvPr/>
        </p:nvCxnSpPr>
        <p:spPr>
          <a:xfrm>
            <a:off x="7755979" y="1720184"/>
            <a:ext cx="1767224" cy="697571"/>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sp>
        <p:nvSpPr>
          <p:cNvPr id="74" name="TextBox 73"/>
          <p:cNvSpPr txBox="1"/>
          <p:nvPr/>
        </p:nvSpPr>
        <p:spPr>
          <a:xfrm>
            <a:off x="-537000" y="217384"/>
            <a:ext cx="10367778" cy="707886"/>
          </a:xfrm>
          <a:prstGeom prst="rect">
            <a:avLst/>
          </a:prstGeom>
        </p:spPr>
        <p:txBody>
          <a:bodyPr wrap="square">
            <a:spAutoFit/>
          </a:bodyPr>
          <a:lstStyle>
            <a:defPPr>
              <a:defRPr lang="en-US"/>
            </a:defPPr>
            <a:lvl1pPr algn="ctr">
              <a:defRPr sz="2400" b="1"/>
            </a:lvl1pPr>
          </a:lstStyle>
          <a:p>
            <a:r>
              <a:rPr lang="ka-GE" sz="2000" dirty="0">
                <a:latin typeface="Sylfaen" panose="010A0502050306030303" pitchFamily="18" charset="0"/>
              </a:rPr>
              <a:t>პრიორიტეტი </a:t>
            </a:r>
            <a:r>
              <a:rPr lang="en-US" sz="2000" dirty="0">
                <a:latin typeface="Sylfaen" panose="010A0502050306030303" pitchFamily="18" charset="0"/>
              </a:rPr>
              <a:t>5. </a:t>
            </a:r>
            <a:r>
              <a:rPr lang="ka-GE" sz="2000" dirty="0">
                <a:latin typeface="Sylfaen" panose="010A0502050306030303" pitchFamily="18" charset="0"/>
              </a:rPr>
              <a:t>ცენტრალური და ადგილობრივი ხელისუფლების ტექნიკური დახმარება და შესაძლებლობების განვითარება</a:t>
            </a:r>
          </a:p>
        </p:txBody>
      </p:sp>
      <p:pic>
        <p:nvPicPr>
          <p:cNvPr id="18" name="Picture 17"/>
          <p:cNvPicPr/>
          <p:nvPr/>
        </p:nvPicPr>
        <p:blipFill>
          <a:blip r:embed="rId2">
            <a:extLst>
              <a:ext uri="{28A0092B-C50C-407E-A947-70E740481C1C}">
                <a14:useLocalDpi xmlns:a14="http://schemas.microsoft.com/office/drawing/2010/main" val="0"/>
              </a:ext>
            </a:extLst>
          </a:blip>
          <a:srcRect/>
          <a:stretch>
            <a:fillRect/>
          </a:stretch>
        </p:blipFill>
        <p:spPr bwMode="auto">
          <a:xfrm>
            <a:off x="9279292" y="221009"/>
            <a:ext cx="2777416" cy="782851"/>
          </a:xfrm>
          <a:prstGeom prst="rect">
            <a:avLst/>
          </a:prstGeom>
          <a:noFill/>
          <a:ln>
            <a:noFill/>
          </a:ln>
        </p:spPr>
      </p:pic>
    </p:spTree>
    <p:extLst>
      <p:ext uri="{BB962C8B-B14F-4D97-AF65-F5344CB8AC3E}">
        <p14:creationId xmlns:p14="http://schemas.microsoft.com/office/powerpoint/2010/main" val="4042224843"/>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585" y="250826"/>
            <a:ext cx="10515600" cy="777873"/>
          </a:xfrm>
        </p:spPr>
        <p:txBody>
          <a:bodyPr>
            <a:normAutofit/>
          </a:bodyPr>
          <a:lstStyle/>
          <a:p>
            <a:r>
              <a:rPr lang="ka-GE" sz="3600" b="1" dirty="0">
                <a:latin typeface="Sylfaen" panose="010A0502050306030303" pitchFamily="18" charset="0"/>
              </a:rPr>
              <a:t>ბიუჯეტი</a:t>
            </a:r>
            <a:endParaRPr lang="en-US" sz="3600" b="1" dirty="0">
              <a:latin typeface="Sylfaen" panose="010A0502050306030303" pitchFamily="18" charset="0"/>
            </a:endParaRPr>
          </a:p>
        </p:txBody>
      </p:sp>
      <p:sp>
        <p:nvSpPr>
          <p:cNvPr id="3" name="Content Placeholder 2"/>
          <p:cNvSpPr>
            <a:spLocks noGrp="1"/>
          </p:cNvSpPr>
          <p:nvPr>
            <p:ph idx="1"/>
          </p:nvPr>
        </p:nvSpPr>
        <p:spPr>
          <a:xfrm>
            <a:off x="0" y="1618488"/>
            <a:ext cx="5321808" cy="4651482"/>
          </a:xfrm>
        </p:spPr>
        <p:txBody>
          <a:bodyPr>
            <a:noAutofit/>
          </a:bodyPr>
          <a:lstStyle/>
          <a:p>
            <a:pPr algn="just" fontAlgn="base" hangingPunct="0">
              <a:buFont typeface="Wingdings" panose="05000000000000000000" pitchFamily="2" charset="2"/>
              <a:buChar char="Ø"/>
            </a:pPr>
            <a:r>
              <a:rPr lang="ka-GE" sz="1400" dirty="0">
                <a:solidFill>
                  <a:schemeClr val="bg1"/>
                </a:solidFill>
                <a:latin typeface="Sylfaen" panose="010A0502050306030303" pitchFamily="18" charset="0"/>
              </a:rPr>
              <a:t>2020-2022 ინტეგრირებული საპილოტე</a:t>
            </a:r>
            <a:r>
              <a:rPr lang="en-US" sz="1400" dirty="0">
                <a:solidFill>
                  <a:schemeClr val="bg1"/>
                </a:solidFill>
                <a:latin typeface="Sylfaen" panose="010A0502050306030303" pitchFamily="18" charset="0"/>
              </a:rPr>
              <a:t> </a:t>
            </a:r>
            <a:r>
              <a:rPr lang="ka-GE" sz="1400" dirty="0">
                <a:solidFill>
                  <a:schemeClr val="bg1"/>
                </a:solidFill>
                <a:latin typeface="Sylfaen" panose="010A0502050306030303" pitchFamily="18" charset="0"/>
              </a:rPr>
              <a:t>რეგიონული განვითარების პროგრამის სავარაუდო ბიუჯეტი დაახლოებით </a:t>
            </a:r>
            <a:r>
              <a:rPr lang="en-US" sz="1400" b="1" dirty="0">
                <a:solidFill>
                  <a:schemeClr val="bg1"/>
                </a:solidFill>
                <a:latin typeface="Sylfaen" panose="010A0502050306030303" pitchFamily="18" charset="0"/>
              </a:rPr>
              <a:t>63.75</a:t>
            </a:r>
            <a:r>
              <a:rPr lang="ka-GE" sz="1400" b="1" dirty="0">
                <a:solidFill>
                  <a:schemeClr val="bg1"/>
                </a:solidFill>
                <a:latin typeface="Sylfaen" panose="010A0502050306030303" pitchFamily="18" charset="0"/>
              </a:rPr>
              <a:t> მილიონი ევროა</a:t>
            </a:r>
          </a:p>
          <a:p>
            <a:pPr algn="just" fontAlgn="base" hangingPunct="0">
              <a:buFont typeface="Wingdings" panose="05000000000000000000" pitchFamily="2" charset="2"/>
              <a:buChar char="Ø"/>
            </a:pPr>
            <a:r>
              <a:rPr lang="ka-GE" sz="1400" dirty="0">
                <a:solidFill>
                  <a:schemeClr val="bg1"/>
                </a:solidFill>
                <a:latin typeface="Sylfaen" panose="010A0502050306030303" pitchFamily="18" charset="0"/>
              </a:rPr>
              <a:t>პროგრამის დაფინანსების წყაროები:</a:t>
            </a:r>
            <a:endParaRPr lang="en-US" sz="1400" dirty="0">
              <a:solidFill>
                <a:schemeClr val="bg1"/>
              </a:solidFill>
              <a:latin typeface="Sylfaen" panose="010A0502050306030303" pitchFamily="18" charset="0"/>
            </a:endParaRPr>
          </a:p>
          <a:p>
            <a:pPr lvl="1" algn="just" fontAlgn="base" hangingPunct="0">
              <a:buFont typeface="Wingdings" panose="05000000000000000000" pitchFamily="2" charset="2"/>
              <a:buChar char="Ø"/>
            </a:pPr>
            <a:r>
              <a:rPr lang="ka-GE" sz="1400" b="1" dirty="0">
                <a:solidFill>
                  <a:schemeClr val="bg1"/>
                </a:solidFill>
                <a:latin typeface="Sylfaen" panose="010A0502050306030303" pitchFamily="18" charset="0"/>
              </a:rPr>
              <a:t>10 მილიონი ევრო </a:t>
            </a:r>
            <a:r>
              <a:rPr lang="ka-GE" sz="1400" dirty="0">
                <a:solidFill>
                  <a:schemeClr val="bg1"/>
                </a:solidFill>
                <a:latin typeface="Sylfaen" panose="010A0502050306030303" pitchFamily="18" charset="0"/>
              </a:rPr>
              <a:t>სახელმწიფო ბიუჯეტიდან </a:t>
            </a:r>
            <a:endParaRPr lang="en-US" sz="1400" dirty="0">
              <a:solidFill>
                <a:schemeClr val="bg1"/>
              </a:solidFill>
              <a:latin typeface="Sylfaen" panose="010A0502050306030303" pitchFamily="18" charset="0"/>
            </a:endParaRPr>
          </a:p>
          <a:p>
            <a:pPr lvl="1" algn="just" fontAlgn="base" hangingPunct="0">
              <a:buFont typeface="Wingdings" panose="05000000000000000000" pitchFamily="2" charset="2"/>
              <a:buChar char="Ø"/>
            </a:pPr>
            <a:r>
              <a:rPr lang="ka-GE" sz="1400" b="1" dirty="0">
                <a:solidFill>
                  <a:schemeClr val="bg1"/>
                </a:solidFill>
                <a:latin typeface="Sylfaen" panose="010A0502050306030303" pitchFamily="18" charset="0"/>
              </a:rPr>
              <a:t>40.5 მილიონი ევრო </a:t>
            </a:r>
            <a:r>
              <a:rPr lang="ka-GE" sz="1400" dirty="0">
                <a:solidFill>
                  <a:schemeClr val="bg1"/>
                </a:solidFill>
                <a:latin typeface="Sylfaen" panose="010A0502050306030303" pitchFamily="18" charset="0"/>
              </a:rPr>
              <a:t>მიემართება საქართველოს სახელმწიფო ბიუჯეტში ევროკავშირის საბიუჯეტო მხარდაჭერის სქემის ფარგლებში</a:t>
            </a:r>
          </a:p>
          <a:p>
            <a:pPr marL="457200" lvl="1" indent="0" algn="just" fontAlgn="base" hangingPunct="0">
              <a:buNone/>
            </a:pPr>
            <a:endParaRPr lang="ka-GE" sz="1400" dirty="0">
              <a:solidFill>
                <a:schemeClr val="bg1"/>
              </a:solidFill>
              <a:latin typeface="Sylfaen" panose="010A0502050306030303" pitchFamily="18" charset="0"/>
            </a:endParaRPr>
          </a:p>
          <a:p>
            <a:pPr lvl="1" algn="just" fontAlgn="base" hangingPunct="0">
              <a:buFont typeface="Wingdings" panose="05000000000000000000" pitchFamily="2" charset="2"/>
              <a:buChar char="Ø"/>
            </a:pPr>
            <a:r>
              <a:rPr lang="ka-GE" sz="1400" dirty="0">
                <a:solidFill>
                  <a:schemeClr val="bg1"/>
                </a:solidFill>
                <a:latin typeface="Sylfaen" panose="010A0502050306030303" pitchFamily="18" charset="0"/>
              </a:rPr>
              <a:t>ამასთან, </a:t>
            </a:r>
            <a:r>
              <a:rPr lang="ka-GE" sz="1400" b="1" dirty="0">
                <a:solidFill>
                  <a:schemeClr val="bg1"/>
                </a:solidFill>
                <a:latin typeface="Sylfaen" panose="010A0502050306030303" pitchFamily="18" charset="0"/>
              </a:rPr>
              <a:t>13.25 მილიონი ევრო </a:t>
            </a:r>
            <a:r>
              <a:rPr lang="ka-GE" sz="1400" dirty="0">
                <a:solidFill>
                  <a:schemeClr val="bg1"/>
                </a:solidFill>
                <a:latin typeface="Sylfaen" panose="010A0502050306030303" pitchFamily="18" charset="0"/>
              </a:rPr>
              <a:t>მიემართება საერთაშორისო ორგანიზაციებისა და ინსტიტუციებისთვის პროგრამის ცალკეული ღონისძიებების განხორციელებისა და ევროკავშირის მხრიდან ტექნიკური და ექსპერტული დახმარებისთვის</a:t>
            </a:r>
            <a:endParaRPr lang="en-US" sz="1400" dirty="0">
              <a:solidFill>
                <a:schemeClr val="bg1"/>
              </a:solidFill>
              <a:latin typeface="Sylfaen" panose="010A0502050306030303" pitchFamily="18" charset="0"/>
            </a:endParaRPr>
          </a:p>
        </p:txBody>
      </p:sp>
      <p:graphicFrame>
        <p:nvGraphicFramePr>
          <p:cNvPr id="4" name="Chart 3"/>
          <p:cNvGraphicFramePr/>
          <p:nvPr>
            <p:extLst>
              <p:ext uri="{D42A27DB-BD31-4B8C-83A1-F6EECF244321}">
                <p14:modId xmlns:p14="http://schemas.microsoft.com/office/powerpoint/2010/main" val="657628427"/>
              </p:ext>
            </p:extLst>
          </p:nvPr>
        </p:nvGraphicFramePr>
        <p:xfrm>
          <a:off x="5321809" y="1618488"/>
          <a:ext cx="6821423" cy="41978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07234957"/>
      </p:ext>
    </p:extLst>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906" y="230591"/>
            <a:ext cx="12192000" cy="787179"/>
          </a:xfrm>
        </p:spPr>
        <p:txBody>
          <a:bodyPr vert="horz" lIns="91440" tIns="45720" rIns="91440" bIns="45720" rtlCol="0" anchor="ctr">
            <a:normAutofit/>
          </a:bodyPr>
          <a:lstStyle/>
          <a:p>
            <a:r>
              <a:rPr lang="ka-GE" sz="2800" b="1" dirty="0">
                <a:latin typeface="Sylfaen" panose="010A0502050306030303" pitchFamily="18" charset="0"/>
              </a:rPr>
              <a:t>ფინანსების განაწილება რეგიონების მიხედვით</a:t>
            </a:r>
          </a:p>
        </p:txBody>
      </p:sp>
      <p:sp>
        <p:nvSpPr>
          <p:cNvPr id="7" name="Rounded Rectangle 6"/>
          <p:cNvSpPr/>
          <p:nvPr/>
        </p:nvSpPr>
        <p:spPr>
          <a:xfrm>
            <a:off x="420515" y="1631302"/>
            <a:ext cx="3949144" cy="271360"/>
          </a:xfrm>
          <a:prstGeom prst="roundRect">
            <a:avLst>
              <a:gd name="adj" fmla="val 50000"/>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solidFill>
                <a:prstClr val="white"/>
              </a:solidFill>
              <a:latin typeface="Calibri"/>
            </a:endParaRPr>
          </a:p>
        </p:txBody>
      </p:sp>
      <p:sp>
        <p:nvSpPr>
          <p:cNvPr id="6" name="TextBox 5"/>
          <p:cNvSpPr txBox="1"/>
          <p:nvPr/>
        </p:nvSpPr>
        <p:spPr>
          <a:xfrm>
            <a:off x="420514" y="1418591"/>
            <a:ext cx="5336230" cy="2677656"/>
          </a:xfrm>
          <a:prstGeom prst="rect">
            <a:avLst/>
          </a:prstGeom>
          <a:noFill/>
        </p:spPr>
        <p:txBody>
          <a:bodyPr wrap="square" rtlCol="0">
            <a:spAutoFit/>
          </a:bodyPr>
          <a:lstStyle/>
          <a:p>
            <a:pPr marL="171450" indent="-171450">
              <a:buFont typeface="Wingdings" panose="05000000000000000000" pitchFamily="2" charset="2"/>
              <a:buChar char="q"/>
            </a:pPr>
            <a:endParaRPr lang="ka-GE" sz="1200" b="1" dirty="0">
              <a:solidFill>
                <a:schemeClr val="bg1"/>
              </a:solidFill>
            </a:endParaRPr>
          </a:p>
          <a:p>
            <a:r>
              <a:rPr lang="ka-GE" sz="1200" b="1" dirty="0">
                <a:solidFill>
                  <a:schemeClr val="bg1"/>
                </a:solidFill>
              </a:rPr>
              <a:t>თანხების განაწილების ფორმულის ინდიკატორები</a:t>
            </a:r>
          </a:p>
          <a:p>
            <a:pPr marL="171450" indent="-171450">
              <a:buFont typeface="Wingdings" panose="05000000000000000000" pitchFamily="2" charset="2"/>
              <a:buChar char="q"/>
            </a:pPr>
            <a:endParaRPr lang="ka-GE" sz="1200" b="1" dirty="0">
              <a:solidFill>
                <a:schemeClr val="bg1"/>
              </a:solidFill>
            </a:endParaRPr>
          </a:p>
          <a:p>
            <a:pPr marL="171450" indent="-171450">
              <a:buFont typeface="Wingdings" panose="05000000000000000000" pitchFamily="2" charset="2"/>
              <a:buChar char="q"/>
            </a:pPr>
            <a:endParaRPr lang="ka-GE" sz="1200" b="1" dirty="0">
              <a:solidFill>
                <a:schemeClr val="bg1"/>
              </a:solidFill>
            </a:endParaRPr>
          </a:p>
          <a:p>
            <a:r>
              <a:rPr lang="en-US" sz="1200" b="1" dirty="0">
                <a:solidFill>
                  <a:schemeClr val="bg1"/>
                </a:solidFill>
              </a:rPr>
              <a:t>                </a:t>
            </a:r>
            <a:r>
              <a:rPr lang="ka-GE" sz="1200" b="1" dirty="0">
                <a:solidFill>
                  <a:schemeClr val="bg1"/>
                </a:solidFill>
              </a:rPr>
              <a:t>მოსახლეობა 60%</a:t>
            </a:r>
            <a:endParaRPr lang="en-US" sz="1200" b="1" dirty="0">
              <a:solidFill>
                <a:schemeClr val="bg1"/>
              </a:solidFill>
            </a:endParaRPr>
          </a:p>
          <a:p>
            <a:endParaRPr lang="ka-GE" sz="1200" b="1" dirty="0">
              <a:solidFill>
                <a:schemeClr val="bg1"/>
              </a:solidFill>
            </a:endParaRPr>
          </a:p>
          <a:p>
            <a:pPr marL="171450" indent="-171450">
              <a:buFont typeface="Wingdings" panose="05000000000000000000" pitchFamily="2" charset="2"/>
              <a:buChar char="q"/>
            </a:pPr>
            <a:endParaRPr lang="ka-GE" sz="1200" b="1" dirty="0">
              <a:solidFill>
                <a:schemeClr val="bg1"/>
              </a:solidFill>
            </a:endParaRPr>
          </a:p>
          <a:p>
            <a:r>
              <a:rPr lang="en-US" sz="1200" b="1" dirty="0">
                <a:solidFill>
                  <a:schemeClr val="bg1"/>
                </a:solidFill>
              </a:rPr>
              <a:t>               </a:t>
            </a:r>
            <a:r>
              <a:rPr lang="ka-GE" sz="1200" b="1" dirty="0">
                <a:solidFill>
                  <a:schemeClr val="bg1"/>
                </a:solidFill>
              </a:rPr>
              <a:t>ინვესტიციები ფიქსირებულ აქტივებში: 20%</a:t>
            </a:r>
          </a:p>
          <a:p>
            <a:pPr marL="171450" indent="-171450">
              <a:buFont typeface="Wingdings" panose="05000000000000000000" pitchFamily="2" charset="2"/>
              <a:buChar char="q"/>
            </a:pPr>
            <a:endParaRPr lang="ka-GE" sz="1200" b="1" dirty="0">
              <a:solidFill>
                <a:schemeClr val="bg1"/>
              </a:solidFill>
            </a:endParaRPr>
          </a:p>
          <a:p>
            <a:r>
              <a:rPr lang="en-US" sz="1200" b="1" dirty="0">
                <a:solidFill>
                  <a:schemeClr val="bg1"/>
                </a:solidFill>
              </a:rPr>
              <a:t>                </a:t>
            </a:r>
          </a:p>
          <a:p>
            <a:endParaRPr lang="en-US" sz="1200" b="1" dirty="0">
              <a:solidFill>
                <a:schemeClr val="bg1"/>
              </a:solidFill>
            </a:endParaRPr>
          </a:p>
          <a:p>
            <a:pPr marL="512763" indent="-512763"/>
            <a:r>
              <a:rPr lang="en-US" sz="1200" b="1" dirty="0">
                <a:solidFill>
                  <a:schemeClr val="bg1"/>
                </a:solidFill>
              </a:rPr>
              <a:t>               </a:t>
            </a:r>
            <a:r>
              <a:rPr lang="ka-GE" sz="1200" b="1" dirty="0">
                <a:solidFill>
                  <a:schemeClr val="bg1"/>
                </a:solidFill>
              </a:rPr>
              <a:t>სოფლის მეურნეობის სექტორში დამატებული ღირებულება: </a:t>
            </a:r>
            <a:r>
              <a:rPr lang="en-US" sz="1200" b="1" dirty="0">
                <a:solidFill>
                  <a:schemeClr val="bg1"/>
                </a:solidFill>
              </a:rPr>
              <a:t>  </a:t>
            </a:r>
            <a:r>
              <a:rPr lang="ka-GE" sz="1200" b="1" dirty="0">
                <a:solidFill>
                  <a:schemeClr val="bg1"/>
                </a:solidFill>
              </a:rPr>
              <a:t>20</a:t>
            </a:r>
            <a:r>
              <a:rPr lang="en-US" sz="1200" b="1" dirty="0">
                <a:solidFill>
                  <a:schemeClr val="bg1"/>
                </a:solidFill>
              </a:rPr>
              <a:t>%</a:t>
            </a:r>
          </a:p>
          <a:p>
            <a:endParaRPr lang="en-US" sz="1200" b="1" dirty="0">
              <a:solidFill>
                <a:schemeClr val="bg1"/>
              </a:solidFill>
            </a:endParaRPr>
          </a:p>
          <a:p>
            <a:endParaRPr lang="en-US" sz="1200" b="1" dirty="0">
              <a:solidFill>
                <a:schemeClr val="bg1"/>
              </a:solidFill>
            </a:endParaRP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flipH="1">
            <a:off x="472327" y="2862669"/>
            <a:ext cx="400662" cy="400662"/>
          </a:xfrm>
          <a:prstGeom prst="rect">
            <a:avLst/>
          </a:prstGeom>
        </p:spPr>
      </p:pic>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0514" y="3403750"/>
            <a:ext cx="503384" cy="503384"/>
          </a:xfrm>
          <a:prstGeom prst="rect">
            <a:avLst/>
          </a:prstGeom>
        </p:spPr>
      </p:pic>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1418" y="2213905"/>
            <a:ext cx="502480" cy="502480"/>
          </a:xfrm>
          <a:prstGeom prst="rect">
            <a:avLst/>
          </a:prstGeom>
        </p:spPr>
      </p:pic>
      <p:graphicFrame>
        <p:nvGraphicFramePr>
          <p:cNvPr id="19" name="Chart 18"/>
          <p:cNvGraphicFramePr>
            <a:graphicFrameLocks/>
          </p:cNvGraphicFramePr>
          <p:nvPr>
            <p:extLst>
              <p:ext uri="{D42A27DB-BD31-4B8C-83A1-F6EECF244321}">
                <p14:modId xmlns:p14="http://schemas.microsoft.com/office/powerpoint/2010/main" val="1130722311"/>
              </p:ext>
            </p:extLst>
          </p:nvPr>
        </p:nvGraphicFramePr>
        <p:xfrm>
          <a:off x="5722571" y="1271016"/>
          <a:ext cx="6435255" cy="4987853"/>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865968099"/>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1188720"/>
            <a:ext cx="12079223" cy="5047488"/>
            <a:chOff x="257055" y="448574"/>
            <a:chExt cx="11699155" cy="6321939"/>
          </a:xfrm>
        </p:grpSpPr>
        <p:sp>
          <p:nvSpPr>
            <p:cNvPr id="5" name="Rounded Rectangle 4"/>
            <p:cNvSpPr/>
            <p:nvPr/>
          </p:nvSpPr>
          <p:spPr>
            <a:xfrm>
              <a:off x="8029924" y="4097916"/>
              <a:ext cx="2632992" cy="830687"/>
            </a:xfrm>
            <a:prstGeom prst="roundRect">
              <a:avLst/>
            </a:prstGeom>
            <a:solidFill>
              <a:srgbClr val="44546A">
                <a:lumMod val="60000"/>
                <a:lumOff val="40000"/>
              </a:srgb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ka-GE" sz="1200" b="1" i="0" u="none" strike="noStrike" kern="0" cap="none" spc="0" normalizeH="0" baseline="0" noProof="0" dirty="0">
                  <a:ln>
                    <a:noFill/>
                  </a:ln>
                  <a:solidFill>
                    <a:prstClr val="white"/>
                  </a:solidFill>
                  <a:effectLst/>
                  <a:uLnTx/>
                  <a:uFillTx/>
                  <a:latin typeface="Sylfaen" panose="010A0502050306030303" pitchFamily="18" charset="0"/>
                  <a:ea typeface="+mn-ea"/>
                  <a:cs typeface="+mn-cs"/>
                </a:rPr>
                <a:t>საბჭოს სამდივნო </a:t>
              </a:r>
              <a:r>
                <a:rPr kumimoji="0" lang="ka-GE" sz="1200" b="0" i="0" u="none" strike="noStrike" kern="0" cap="none" spc="0" normalizeH="0" baseline="0" noProof="0" dirty="0">
                  <a:ln>
                    <a:noFill/>
                  </a:ln>
                  <a:solidFill>
                    <a:prstClr val="white"/>
                  </a:solidFill>
                  <a:effectLst/>
                  <a:uLnTx/>
                  <a:uFillTx/>
                  <a:latin typeface="Sylfaen" panose="010A0502050306030303" pitchFamily="18" charset="0"/>
                  <a:ea typeface="+mn-ea"/>
                  <a:cs typeface="+mn-cs"/>
                </a:rPr>
                <a:t>(</a:t>
              </a:r>
              <a:r>
                <a:rPr kumimoji="0" lang="ka-GE" sz="1050" b="0" i="0" u="none" strike="noStrike" kern="0" cap="none" spc="0" normalizeH="0" baseline="0" noProof="0" dirty="0">
                  <a:ln>
                    <a:noFill/>
                  </a:ln>
                  <a:solidFill>
                    <a:prstClr val="white"/>
                  </a:solidFill>
                  <a:effectLst/>
                  <a:uLnTx/>
                  <a:uFillTx/>
                  <a:latin typeface="Sylfaen" panose="010A0502050306030303" pitchFamily="18" charset="0"/>
                  <a:ea typeface="+mn-ea"/>
                  <a:cs typeface="+mn-cs"/>
                </a:rPr>
                <a:t>სახელმწიფო რწმუნებულის ადმინისტრაცია და</a:t>
              </a:r>
              <a:r>
                <a:rPr kumimoji="0" lang="ka-GE" sz="1050" b="0" i="0" u="none" strike="noStrike" kern="0" cap="none" spc="0" normalizeH="0" noProof="0" dirty="0">
                  <a:ln>
                    <a:noFill/>
                  </a:ln>
                  <a:solidFill>
                    <a:prstClr val="white"/>
                  </a:solidFill>
                  <a:effectLst/>
                  <a:uLnTx/>
                  <a:uFillTx/>
                  <a:latin typeface="Sylfaen" panose="010A0502050306030303" pitchFamily="18" charset="0"/>
                  <a:ea typeface="+mn-ea"/>
                  <a:cs typeface="+mn-cs"/>
                </a:rPr>
                <a:t> მოწვეული ექსპერტები)</a:t>
              </a:r>
              <a:endParaRPr kumimoji="0" lang="ka-GE" sz="1200" b="0" i="0" u="none" strike="noStrike" kern="0" cap="none" spc="0" normalizeH="0" baseline="0" noProof="0" dirty="0">
                <a:ln>
                  <a:noFill/>
                </a:ln>
                <a:solidFill>
                  <a:prstClr val="white"/>
                </a:solidFill>
                <a:effectLst/>
                <a:uLnTx/>
                <a:uFillTx/>
                <a:latin typeface="Sylfaen" panose="010A0502050306030303" pitchFamily="18" charset="0"/>
                <a:ea typeface="+mn-ea"/>
                <a:cs typeface="+mn-cs"/>
              </a:endParaRPr>
            </a:p>
          </p:txBody>
        </p:sp>
        <p:sp>
          <p:nvSpPr>
            <p:cNvPr id="6" name="Up Arrow 5"/>
            <p:cNvSpPr/>
            <p:nvPr/>
          </p:nvSpPr>
          <p:spPr>
            <a:xfrm>
              <a:off x="5261155" y="5881755"/>
              <a:ext cx="1322035" cy="860829"/>
            </a:xfrm>
            <a:prstGeom prst="upArrow">
              <a:avLst/>
            </a:prstGeom>
            <a:solidFill>
              <a:srgbClr val="70AD47"/>
            </a:solidFill>
            <a:ln w="12700" cap="flat" cmpd="sng" algn="ctr">
              <a:solidFill>
                <a:srgbClr val="70AD47">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ka-GE" sz="900" b="1" i="0" u="none" strike="noStrike" kern="0" cap="none" spc="0" normalizeH="0" baseline="0" noProof="0" dirty="0">
                  <a:ln>
                    <a:noFill/>
                  </a:ln>
                  <a:solidFill>
                    <a:prstClr val="white"/>
                  </a:solidFill>
                  <a:effectLst/>
                  <a:uLnTx/>
                  <a:uFillTx/>
                  <a:latin typeface="Sylfaen" panose="010A0502050306030303" pitchFamily="18" charset="0"/>
                  <a:ea typeface="+mn-ea"/>
                  <a:cs typeface="+mn-cs"/>
                </a:rPr>
                <a:t>სამოქალაქო საზოგადოება</a:t>
              </a:r>
              <a:endParaRPr kumimoji="0" lang="en-US" sz="900" b="1"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Up Arrow 6"/>
            <p:cNvSpPr/>
            <p:nvPr/>
          </p:nvSpPr>
          <p:spPr>
            <a:xfrm>
              <a:off x="2431216" y="5912091"/>
              <a:ext cx="1442326" cy="858422"/>
            </a:xfrm>
            <a:prstGeom prst="upArrow">
              <a:avLst/>
            </a:prstGeom>
            <a:solidFill>
              <a:srgbClr val="70AD47"/>
            </a:solidFill>
            <a:ln w="12700" cap="flat" cmpd="sng" algn="ctr">
              <a:solidFill>
                <a:srgbClr val="70AD47">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ka-GE" sz="900" b="1" i="0" u="none" strike="noStrike" kern="0" cap="none" spc="0" normalizeH="0" baseline="0" noProof="0" dirty="0">
                  <a:ln>
                    <a:noFill/>
                  </a:ln>
                  <a:solidFill>
                    <a:prstClr val="white"/>
                  </a:solidFill>
                  <a:effectLst/>
                  <a:uLnTx/>
                  <a:uFillTx/>
                  <a:latin typeface="Sylfaen" panose="010A0502050306030303" pitchFamily="18" charset="0"/>
                  <a:ea typeface="+mn-ea"/>
                  <a:cs typeface="+mn-cs"/>
                </a:rPr>
                <a:t>კერძო სექტორი</a:t>
              </a:r>
              <a:endParaRPr kumimoji="0" lang="en-US" sz="900" b="1"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Up Arrow 7"/>
            <p:cNvSpPr/>
            <p:nvPr/>
          </p:nvSpPr>
          <p:spPr>
            <a:xfrm>
              <a:off x="3893721" y="5901226"/>
              <a:ext cx="1333501" cy="855254"/>
            </a:xfrm>
            <a:prstGeom prst="upArrow">
              <a:avLst/>
            </a:prstGeom>
            <a:solidFill>
              <a:srgbClr val="70AD47"/>
            </a:solidFill>
            <a:ln w="12700" cap="flat" cmpd="sng" algn="ctr">
              <a:solidFill>
                <a:srgbClr val="70AD47">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ka-GE" sz="900" b="1" i="0" u="none" strike="noStrike" kern="0" cap="none" spc="0" normalizeH="0" baseline="0" noProof="0" dirty="0">
                  <a:ln>
                    <a:noFill/>
                  </a:ln>
                  <a:solidFill>
                    <a:prstClr val="white"/>
                  </a:solidFill>
                  <a:effectLst/>
                  <a:uLnTx/>
                  <a:uFillTx/>
                  <a:latin typeface="Sylfaen" panose="010A0502050306030303" pitchFamily="18" charset="0"/>
                  <a:ea typeface="+mn-ea"/>
                  <a:cs typeface="+mn-cs"/>
                </a:rPr>
                <a:t>მუნიციპალიტეტები</a:t>
              </a:r>
              <a:endParaRPr kumimoji="0" lang="ka-GE" sz="900" b="0" i="0" u="none" strike="noStrike" kern="0" cap="none" spc="0" normalizeH="0" baseline="0" noProof="0" dirty="0">
                <a:ln>
                  <a:noFill/>
                </a:ln>
                <a:solidFill>
                  <a:prstClr val="white"/>
                </a:solidFill>
                <a:effectLst/>
                <a:uLnTx/>
                <a:uFillTx/>
                <a:latin typeface="Sylfaen" panose="010A0502050306030303" pitchFamily="18" charset="0"/>
                <a:ea typeface="+mn-ea"/>
                <a:cs typeface="+mn-cs"/>
              </a:endParaRPr>
            </a:p>
          </p:txBody>
        </p:sp>
        <p:sp>
          <p:nvSpPr>
            <p:cNvPr id="9" name="Up Arrow 8"/>
            <p:cNvSpPr/>
            <p:nvPr/>
          </p:nvSpPr>
          <p:spPr>
            <a:xfrm>
              <a:off x="6617123" y="5881755"/>
              <a:ext cx="1458609" cy="856942"/>
            </a:xfrm>
            <a:prstGeom prst="upArrow">
              <a:avLst/>
            </a:prstGeom>
            <a:solidFill>
              <a:srgbClr val="70AD47"/>
            </a:solidFill>
            <a:ln w="12700" cap="flat" cmpd="sng" algn="ctr">
              <a:solidFill>
                <a:srgbClr val="70AD47">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ka-GE" sz="900" b="1" i="0" u="none" strike="noStrike" kern="0" cap="none" spc="0" normalizeH="0" baseline="0" noProof="0" dirty="0">
                  <a:ln>
                    <a:noFill/>
                  </a:ln>
                  <a:solidFill>
                    <a:prstClr val="white"/>
                  </a:solidFill>
                  <a:effectLst/>
                  <a:uLnTx/>
                  <a:uFillTx/>
                  <a:latin typeface="Sylfaen" panose="010A0502050306030303" pitchFamily="18" charset="0"/>
                  <a:ea typeface="+mn-ea"/>
                  <a:cs typeface="+mn-cs"/>
                </a:rPr>
                <a:t>სხვა დაინტერესებული მხარეები</a:t>
              </a:r>
              <a:endParaRPr kumimoji="0" lang="en-US" sz="900" b="1"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0" name="Oval 9"/>
            <p:cNvSpPr/>
            <p:nvPr/>
          </p:nvSpPr>
          <p:spPr>
            <a:xfrm>
              <a:off x="11470603" y="448574"/>
              <a:ext cx="485607" cy="6321939"/>
            </a:xfrm>
            <a:prstGeom prst="ellipse">
              <a:avLst/>
            </a:prstGeom>
            <a:solidFill>
              <a:schemeClr val="accent1">
                <a:lumMod val="60000"/>
                <a:lumOff val="40000"/>
              </a:schemeClr>
            </a:solidFill>
            <a:ln w="12700" cap="flat" cmpd="sng" algn="ctr">
              <a:solidFill>
                <a:srgbClr val="5B9BD5">
                  <a:shade val="50000"/>
                </a:srgbClr>
              </a:solidFill>
              <a:prstDash val="solid"/>
              <a:miter lim="800000"/>
            </a:ln>
            <a:effectLst/>
          </p:spPr>
          <p:txBody>
            <a:bodyPr vert="vert27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ka-GE" sz="1400" b="1" i="0" u="none" strike="noStrike" kern="0" cap="none" spc="0" normalizeH="0" baseline="0" noProof="0" dirty="0">
                  <a:ln>
                    <a:noFill/>
                  </a:ln>
                  <a:solidFill>
                    <a:prstClr val="white"/>
                  </a:solidFill>
                  <a:effectLst/>
                  <a:uLnTx/>
                  <a:uFillTx/>
                  <a:latin typeface="Sylfaen" panose="010A0502050306030303" pitchFamily="18" charset="0"/>
                  <a:ea typeface="+mn-ea"/>
                  <a:cs typeface="+mn-cs"/>
                </a:rPr>
                <a:t>ტექნიკური და ექსპერტული მხარდაჭერა</a:t>
              </a:r>
              <a:endParaRPr kumimoji="0" lang="en-US" sz="1400" b="1" i="0" u="none" strike="noStrike" kern="0" cap="none" spc="0" normalizeH="0" baseline="0" noProof="0" dirty="0">
                <a:ln>
                  <a:noFill/>
                </a:ln>
                <a:solidFill>
                  <a:prstClr val="white"/>
                </a:solidFill>
                <a:effectLst/>
                <a:uLnTx/>
                <a:uFillTx/>
                <a:latin typeface="Calibri" panose="020F0502020204030204"/>
                <a:ea typeface="+mn-ea"/>
                <a:cs typeface="+mn-cs"/>
              </a:endParaRPr>
            </a:p>
          </p:txBody>
        </p:sp>
        <p:cxnSp>
          <p:nvCxnSpPr>
            <p:cNvPr id="11" name="Curved Connector 10"/>
            <p:cNvCxnSpPr>
              <a:stCxn id="10" idx="3"/>
            </p:cNvCxnSpPr>
            <p:nvPr/>
          </p:nvCxnSpPr>
          <p:spPr>
            <a:xfrm rot="5400000">
              <a:off x="9638373" y="4282050"/>
              <a:ext cx="340710" cy="3465981"/>
            </a:xfrm>
            <a:prstGeom prst="curvedConnector4">
              <a:avLst>
                <a:gd name="adj1" fmla="val 84036"/>
                <a:gd name="adj2" fmla="val 51026"/>
              </a:avLst>
            </a:prstGeom>
            <a:noFill/>
            <a:ln w="38100" cap="flat" cmpd="sng" algn="ctr">
              <a:solidFill>
                <a:srgbClr val="FF0000"/>
              </a:solidFill>
              <a:prstDash val="solid"/>
              <a:miter lim="800000"/>
              <a:tailEnd type="triangle"/>
            </a:ln>
            <a:effectLst/>
          </p:spPr>
        </p:cxnSp>
        <p:cxnSp>
          <p:nvCxnSpPr>
            <p:cNvPr id="12" name="Curved Connector 11"/>
            <p:cNvCxnSpPr>
              <a:stCxn id="10" idx="2"/>
              <a:endCxn id="17" idx="0"/>
            </p:cNvCxnSpPr>
            <p:nvPr/>
          </p:nvCxnSpPr>
          <p:spPr>
            <a:xfrm rot="10800000" flipV="1">
              <a:off x="5702550" y="3609544"/>
              <a:ext cx="5768053" cy="513076"/>
            </a:xfrm>
            <a:prstGeom prst="curvedConnector2">
              <a:avLst/>
            </a:prstGeom>
            <a:noFill/>
            <a:ln w="38100" cap="flat" cmpd="sng" algn="ctr">
              <a:solidFill>
                <a:schemeClr val="accent5">
                  <a:lumMod val="60000"/>
                  <a:lumOff val="40000"/>
                </a:schemeClr>
              </a:solidFill>
              <a:prstDash val="solid"/>
              <a:miter lim="800000"/>
              <a:tailEnd type="triangle"/>
            </a:ln>
            <a:effectLst/>
          </p:spPr>
        </p:cxnSp>
        <p:cxnSp>
          <p:nvCxnSpPr>
            <p:cNvPr id="13" name="Straight Arrow Connector 12"/>
            <p:cNvCxnSpPr>
              <a:stCxn id="7" idx="0"/>
              <a:endCxn id="15" idx="2"/>
            </p:cNvCxnSpPr>
            <p:nvPr/>
          </p:nvCxnSpPr>
          <p:spPr>
            <a:xfrm flipH="1" flipV="1">
              <a:off x="2219970" y="4602148"/>
              <a:ext cx="932409" cy="1309943"/>
            </a:xfrm>
            <a:prstGeom prst="straightConnector1">
              <a:avLst/>
            </a:prstGeom>
            <a:noFill/>
            <a:ln w="34925" cap="flat" cmpd="sng" algn="ctr">
              <a:solidFill>
                <a:srgbClr val="5B9BD5"/>
              </a:solidFill>
              <a:prstDash val="solid"/>
              <a:miter lim="800000"/>
              <a:tailEnd type="triangle" w="lg" len="lg"/>
            </a:ln>
            <a:effectLst/>
          </p:spPr>
        </p:cxnSp>
        <p:cxnSp>
          <p:nvCxnSpPr>
            <p:cNvPr id="14" name="Straight Arrow Connector 13"/>
            <p:cNvCxnSpPr>
              <a:stCxn id="8" idx="0"/>
            </p:cNvCxnSpPr>
            <p:nvPr/>
          </p:nvCxnSpPr>
          <p:spPr>
            <a:xfrm flipH="1" flipV="1">
              <a:off x="4186764" y="2136452"/>
              <a:ext cx="373708" cy="3764774"/>
            </a:xfrm>
            <a:prstGeom prst="straightConnector1">
              <a:avLst/>
            </a:prstGeom>
            <a:noFill/>
            <a:ln w="38100" cap="flat" cmpd="sng" algn="ctr">
              <a:solidFill>
                <a:srgbClr val="FFC000"/>
              </a:solidFill>
              <a:prstDash val="solid"/>
              <a:miter lim="800000"/>
              <a:tailEnd type="triangle"/>
            </a:ln>
            <a:effectLst/>
          </p:spPr>
        </p:cxnSp>
        <p:sp>
          <p:nvSpPr>
            <p:cNvPr id="15" name="Rectangle 14"/>
            <p:cNvSpPr/>
            <p:nvPr/>
          </p:nvSpPr>
          <p:spPr>
            <a:xfrm>
              <a:off x="879281" y="3833161"/>
              <a:ext cx="2681378" cy="768987"/>
            </a:xfrm>
            <a:prstGeom prst="rect">
              <a:avLst/>
            </a:prstGeom>
            <a:gradFill rotWithShape="1">
              <a:gsLst>
                <a:gs pos="0">
                  <a:srgbClr val="70AD47">
                    <a:satMod val="103000"/>
                    <a:lumMod val="102000"/>
                    <a:tint val="94000"/>
                  </a:srgbClr>
                </a:gs>
                <a:gs pos="50000">
                  <a:srgbClr val="70AD47">
                    <a:satMod val="110000"/>
                    <a:lumMod val="100000"/>
                    <a:shade val="100000"/>
                  </a:srgbClr>
                </a:gs>
                <a:gs pos="100000">
                  <a:srgbClr val="70AD47">
                    <a:lumMod val="99000"/>
                    <a:satMod val="120000"/>
                    <a:shade val="78000"/>
                  </a:srgbClr>
                </a:gs>
              </a:gsLst>
              <a:lin ang="5400000" scaled="0"/>
            </a:gradFill>
            <a:ln>
              <a:noFill/>
            </a:ln>
            <a:effectLst>
              <a:outerShdw blurRad="57150" dist="19050" dir="5400000" algn="ctr" rotWithShape="0">
                <a:srgbClr val="000000">
                  <a:alpha val="63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ka-GE" b="1" i="0" u="none" strike="noStrike" kern="0" cap="none" spc="0" normalizeH="0" baseline="0" noProof="0" dirty="0">
                  <a:ln>
                    <a:noFill/>
                  </a:ln>
                  <a:solidFill>
                    <a:prstClr val="white"/>
                  </a:solidFill>
                  <a:effectLst/>
                  <a:uLnTx/>
                  <a:uFillTx/>
                  <a:latin typeface="Sylfaen" panose="010A0502050306030303" pitchFamily="18" charset="0"/>
                  <a:ea typeface="+mn-ea"/>
                  <a:cs typeface="+mn-cs"/>
                </a:rPr>
                <a:t>სახელმწიფო უწყებები</a:t>
              </a:r>
              <a:endParaRPr kumimoji="0" lang="en-US" b="1"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6" name="Rectangle 15"/>
            <p:cNvSpPr/>
            <p:nvPr/>
          </p:nvSpPr>
          <p:spPr>
            <a:xfrm>
              <a:off x="3978178" y="1212502"/>
              <a:ext cx="3425366" cy="923949"/>
            </a:xfrm>
            <a:prstGeom prst="rect">
              <a:avLst/>
            </a:prstGeom>
            <a:gradFill rotWithShape="1">
              <a:gsLst>
                <a:gs pos="0">
                  <a:srgbClr val="ED7D31">
                    <a:satMod val="103000"/>
                    <a:lumMod val="102000"/>
                    <a:tint val="94000"/>
                  </a:srgbClr>
                </a:gs>
                <a:gs pos="50000">
                  <a:srgbClr val="ED7D31">
                    <a:satMod val="110000"/>
                    <a:lumMod val="100000"/>
                    <a:shade val="100000"/>
                  </a:srgbClr>
                </a:gs>
                <a:gs pos="100000">
                  <a:srgbClr val="ED7D31">
                    <a:lumMod val="99000"/>
                    <a:satMod val="120000"/>
                    <a:shade val="78000"/>
                  </a:srgbClr>
                </a:gs>
              </a:gsLst>
              <a:lin ang="5400000" scaled="0"/>
            </a:gradFill>
            <a:ln w="6350" cap="flat" cmpd="sng" algn="ctr">
              <a:solidFill>
                <a:srgbClr val="ED7D3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ka-GE" sz="1400" b="1" i="0" u="none" strike="noStrike" kern="0" cap="none" spc="0" normalizeH="0" baseline="0" noProof="0" dirty="0">
                  <a:ln>
                    <a:noFill/>
                  </a:ln>
                  <a:solidFill>
                    <a:prstClr val="white"/>
                  </a:solidFill>
                  <a:effectLst/>
                  <a:uLnTx/>
                  <a:uFillTx/>
                  <a:latin typeface="Sylfaen" panose="010A0502050306030303" pitchFamily="18" charset="0"/>
                  <a:ea typeface="+mn-ea"/>
                  <a:cs typeface="+mn-cs"/>
                </a:rPr>
                <a:t>საპილოტე რეგიონების განვითარების სამთავრობო კომისია</a:t>
              </a:r>
              <a:endParaRPr kumimoji="0" lang="en-US" sz="1400" b="1"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7" name="Rectangle 16"/>
            <p:cNvSpPr/>
            <p:nvPr/>
          </p:nvSpPr>
          <p:spPr>
            <a:xfrm>
              <a:off x="3897407" y="4122620"/>
              <a:ext cx="3610285" cy="796436"/>
            </a:xfrm>
            <a:prstGeom prst="rect">
              <a:avLst/>
            </a:prstGeom>
            <a:gradFill rotWithShape="1">
              <a:gsLst>
                <a:gs pos="0">
                  <a:srgbClr val="4472C4">
                    <a:satMod val="103000"/>
                    <a:lumMod val="102000"/>
                    <a:tint val="94000"/>
                  </a:srgbClr>
                </a:gs>
                <a:gs pos="50000">
                  <a:srgbClr val="4472C4">
                    <a:satMod val="110000"/>
                    <a:lumMod val="100000"/>
                    <a:shade val="100000"/>
                  </a:srgbClr>
                </a:gs>
                <a:gs pos="100000">
                  <a:srgbClr val="4472C4">
                    <a:lumMod val="99000"/>
                    <a:satMod val="120000"/>
                    <a:shade val="78000"/>
                  </a:srgbClr>
                </a:gs>
              </a:gsLst>
              <a:lin ang="5400000" scaled="0"/>
            </a:gradFill>
            <a:ln>
              <a:noFill/>
            </a:ln>
            <a:effectLst>
              <a:outerShdw blurRad="57150" dist="19050" dir="5400000" algn="ctr" rotWithShape="0">
                <a:srgbClr val="000000">
                  <a:alpha val="63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ka-GE" sz="1600" b="1" i="0" u="none" strike="noStrike" kern="0" cap="none" spc="0" normalizeH="0" baseline="0" noProof="0" dirty="0">
                  <a:ln w="0"/>
                  <a:solidFill>
                    <a:prstClr val="white"/>
                  </a:solidFill>
                  <a:effectLst>
                    <a:outerShdw blurRad="38100" dist="19050" dir="2700000" algn="tl" rotWithShape="0">
                      <a:prstClr val="black">
                        <a:alpha val="40000"/>
                      </a:prstClr>
                    </a:outerShdw>
                  </a:effectLst>
                  <a:uLnTx/>
                  <a:uFillTx/>
                  <a:latin typeface="Sylfaen" panose="010A0502050306030303" pitchFamily="18" charset="0"/>
                  <a:ea typeface="+mn-ea"/>
                  <a:cs typeface="+mn-cs"/>
                </a:rPr>
                <a:t>სამხარეო საკონსულტაციო საბჭო</a:t>
              </a:r>
              <a:endParaRPr kumimoji="0" lang="en-US" sz="1600" b="0" i="0" u="none" strike="noStrike" kern="0" cap="none" spc="0" normalizeH="0" baseline="0" noProof="0" dirty="0">
                <a:ln w="0"/>
                <a:solidFill>
                  <a:prstClr val="white"/>
                </a:solidFill>
                <a:effectLst>
                  <a:outerShdw blurRad="38100" dist="19050" dir="2700000" algn="tl" rotWithShape="0">
                    <a:prstClr val="black">
                      <a:alpha val="40000"/>
                    </a:prstClr>
                  </a:outerShdw>
                </a:effectLst>
                <a:uLnTx/>
                <a:uFillTx/>
                <a:latin typeface="Calibri" panose="020F0502020204030204"/>
                <a:ea typeface="+mn-ea"/>
                <a:cs typeface="+mn-cs"/>
              </a:endParaRPr>
            </a:p>
          </p:txBody>
        </p:sp>
        <p:sp>
          <p:nvSpPr>
            <p:cNvPr id="18" name="Oval Callout 17"/>
            <p:cNvSpPr/>
            <p:nvPr/>
          </p:nvSpPr>
          <p:spPr>
            <a:xfrm>
              <a:off x="7904190" y="1739732"/>
              <a:ext cx="1967200" cy="861786"/>
            </a:xfrm>
            <a:prstGeom prst="wedgeEllipseCallout">
              <a:avLst>
                <a:gd name="adj1" fmla="val -88885"/>
                <a:gd name="adj2" fmla="val 75234"/>
              </a:avLst>
            </a:prstGeom>
            <a:solidFill>
              <a:srgbClr val="FFC000">
                <a:lumMod val="20000"/>
                <a:lumOff val="80000"/>
              </a:srgbClr>
            </a:solidFill>
            <a:ln w="6350" cap="flat" cmpd="sng" algn="ctr">
              <a:solidFill>
                <a:srgbClr val="FFC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ka-GE" sz="800" b="0" i="0" u="none" strike="noStrike" kern="0" cap="none" spc="0" normalizeH="0" baseline="0" noProof="0" dirty="0">
                  <a:ln>
                    <a:noFill/>
                  </a:ln>
                  <a:solidFill>
                    <a:prstClr val="black"/>
                  </a:solidFill>
                  <a:effectLst/>
                  <a:uLnTx/>
                  <a:uFillTx/>
                  <a:latin typeface="Sylfaen" panose="010A0502050306030303" pitchFamily="18" charset="0"/>
                  <a:ea typeface="+mn-ea"/>
                  <a:cs typeface="+mn-cs"/>
                </a:rPr>
                <a:t>პროგრამის მმართველი უწყება და კომისიის სამდივნო, პროექტების ნუსხის შესაბამისობის შემოწმება</a:t>
              </a:r>
              <a:endParaRPr kumimoji="0" lang="en-GB" sz="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9" name="Oval Callout 18"/>
            <p:cNvSpPr/>
            <p:nvPr/>
          </p:nvSpPr>
          <p:spPr>
            <a:xfrm>
              <a:off x="2266509" y="2393177"/>
              <a:ext cx="1578633" cy="675167"/>
            </a:xfrm>
            <a:prstGeom prst="wedgeEllipseCallout">
              <a:avLst>
                <a:gd name="adj1" fmla="val 100654"/>
                <a:gd name="adj2" fmla="val 215280"/>
              </a:avLst>
            </a:prstGeom>
            <a:solidFill>
              <a:srgbClr val="FFC000">
                <a:lumMod val="20000"/>
                <a:lumOff val="80000"/>
              </a:srgbClr>
            </a:solidFill>
            <a:ln w="6350" cap="flat" cmpd="sng" algn="ctr">
              <a:solidFill>
                <a:srgbClr val="FFC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ka-GE" sz="800" b="0" i="0" u="none" strike="noStrike" kern="0" cap="none" spc="0" normalizeH="0" baseline="0" noProof="0" dirty="0">
                  <a:ln>
                    <a:noFill/>
                  </a:ln>
                  <a:solidFill>
                    <a:prstClr val="black"/>
                  </a:solidFill>
                  <a:effectLst/>
                  <a:uLnTx/>
                  <a:uFillTx/>
                  <a:latin typeface="Sylfaen" panose="010A0502050306030303" pitchFamily="18" charset="0"/>
                  <a:ea typeface="+mn-ea"/>
                  <a:cs typeface="+mn-cs"/>
                </a:rPr>
                <a:t>გადაწყვეტილება რეგიონული მნიშვნელობის პროექტებზე</a:t>
              </a:r>
              <a:endParaRPr kumimoji="0" lang="en-GB" sz="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cxnSp>
          <p:nvCxnSpPr>
            <p:cNvPr id="20" name="Straight Connector 19"/>
            <p:cNvCxnSpPr/>
            <p:nvPr/>
          </p:nvCxnSpPr>
          <p:spPr>
            <a:xfrm>
              <a:off x="9626159" y="5869960"/>
              <a:ext cx="18758" cy="19293"/>
            </a:xfrm>
            <a:prstGeom prst="line">
              <a:avLst/>
            </a:prstGeom>
            <a:noFill/>
            <a:ln w="6350" cap="flat" cmpd="sng" algn="ctr">
              <a:solidFill>
                <a:srgbClr val="5B9BD5"/>
              </a:solidFill>
              <a:prstDash val="solid"/>
              <a:miter lim="800000"/>
            </a:ln>
            <a:effectLst/>
          </p:spPr>
        </p:cxnSp>
        <p:sp>
          <p:nvSpPr>
            <p:cNvPr id="21" name="Oval Callout 20"/>
            <p:cNvSpPr/>
            <p:nvPr/>
          </p:nvSpPr>
          <p:spPr>
            <a:xfrm>
              <a:off x="7827401" y="5114682"/>
              <a:ext cx="1798758" cy="644477"/>
            </a:xfrm>
            <a:prstGeom prst="wedgeEllipseCallout">
              <a:avLst>
                <a:gd name="adj1" fmla="val -229828"/>
                <a:gd name="adj2" fmla="val 72825"/>
              </a:avLst>
            </a:prstGeom>
            <a:solidFill>
              <a:srgbClr val="FFC000">
                <a:lumMod val="20000"/>
                <a:lumOff val="80000"/>
              </a:srgbClr>
            </a:solidFill>
            <a:ln w="6350" cap="flat" cmpd="sng" algn="ctr">
              <a:solidFill>
                <a:srgbClr val="FFC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ka-GE" sz="800" b="0" i="0" u="none" strike="noStrike" kern="0" cap="none" spc="0" normalizeH="0" baseline="0" noProof="0" dirty="0">
                  <a:ln>
                    <a:noFill/>
                  </a:ln>
                  <a:solidFill>
                    <a:prstClr val="black"/>
                  </a:solidFill>
                  <a:effectLst/>
                  <a:uLnTx/>
                  <a:uFillTx/>
                  <a:latin typeface="Sylfaen" panose="010A0502050306030303" pitchFamily="18" charset="0"/>
                  <a:ea typeface="+mn-ea"/>
                  <a:cs typeface="+mn-cs"/>
                </a:rPr>
                <a:t>საპროექტო იდეები და სრული საპროექტო განაცხადები</a:t>
              </a:r>
              <a:endParaRPr kumimoji="0" lang="en-GB" sz="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23" name="Oval Callout 22"/>
            <p:cNvSpPr/>
            <p:nvPr/>
          </p:nvSpPr>
          <p:spPr>
            <a:xfrm>
              <a:off x="1006433" y="613356"/>
              <a:ext cx="2604387" cy="1369156"/>
            </a:xfrm>
            <a:prstGeom prst="wedgeEllipseCallout">
              <a:avLst>
                <a:gd name="adj1" fmla="val 66611"/>
                <a:gd name="adj2" fmla="val 20260"/>
              </a:avLst>
            </a:prstGeom>
            <a:solidFill>
              <a:srgbClr val="FFC000">
                <a:lumMod val="20000"/>
                <a:lumOff val="80000"/>
              </a:srgbClr>
            </a:solidFill>
            <a:ln w="6350" cap="flat" cmpd="sng" algn="ctr">
              <a:solidFill>
                <a:srgbClr val="FFC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ka-GE" sz="800" b="0" i="0" u="none" strike="noStrike" kern="0" cap="none" spc="0" normalizeH="0" baseline="0" noProof="0" dirty="0">
                  <a:ln>
                    <a:noFill/>
                  </a:ln>
                  <a:solidFill>
                    <a:prstClr val="black"/>
                  </a:solidFill>
                  <a:effectLst/>
                  <a:uLnTx/>
                  <a:uFillTx/>
                  <a:latin typeface="Sylfaen" panose="010A0502050306030303" pitchFamily="18" charset="0"/>
                  <a:ea typeface="+mn-ea"/>
                  <a:cs typeface="+mn-cs"/>
                </a:rPr>
                <a:t>პროგრამისა და სტრატეგიული გადაწყვეტილებების განხორციელების კოორდინაცია (საქართველოს მთავრობა, სამინისტროები, სათათბირო ხმით - საპილოტე რეგიონების სახელმწიფო რწმუნებულები, ევროკავშირის დელეგაცია)</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24" name="Rounded Rectangle 23"/>
            <p:cNvSpPr/>
            <p:nvPr/>
          </p:nvSpPr>
          <p:spPr>
            <a:xfrm>
              <a:off x="4237601" y="2530810"/>
              <a:ext cx="2929896" cy="977181"/>
            </a:xfrm>
            <a:prstGeom prst="roundRect">
              <a:avLst/>
            </a:prstGeom>
            <a:gradFill rotWithShape="1">
              <a:gsLst>
                <a:gs pos="0">
                  <a:srgbClr val="4472C4">
                    <a:satMod val="103000"/>
                    <a:lumMod val="102000"/>
                    <a:tint val="94000"/>
                  </a:srgbClr>
                </a:gs>
                <a:gs pos="50000">
                  <a:srgbClr val="4472C4">
                    <a:satMod val="110000"/>
                    <a:lumMod val="100000"/>
                    <a:shade val="100000"/>
                  </a:srgbClr>
                </a:gs>
                <a:gs pos="100000">
                  <a:srgbClr val="4472C4">
                    <a:lumMod val="99000"/>
                    <a:satMod val="120000"/>
                    <a:shade val="78000"/>
                  </a:srgbClr>
                </a:gs>
              </a:gsLst>
              <a:lin ang="5400000" scaled="0"/>
            </a:gradFill>
            <a:ln w="6350" cap="flat" cmpd="sng" algn="ctr">
              <a:solidFill>
                <a:srgbClr val="4472C4"/>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600" b="1" i="0" u="none" strike="noStrike" kern="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ka-GE" sz="1400" b="1" i="0" u="none" strike="noStrike" kern="0" cap="none" spc="0" normalizeH="0" baseline="0" noProof="0" dirty="0">
                  <a:ln>
                    <a:noFill/>
                  </a:ln>
                  <a:solidFill>
                    <a:prstClr val="white"/>
                  </a:solidFill>
                  <a:effectLst/>
                  <a:uLnTx/>
                  <a:uFillTx/>
                  <a:latin typeface="Sylfaen" panose="010A0502050306030303" pitchFamily="18" charset="0"/>
                  <a:ea typeface="+mn-ea"/>
                  <a:cs typeface="+mn-cs"/>
                </a:rPr>
                <a:t>რეგიონული განვითარებისა და ინფრასტრუქტურის სამინისტრო</a:t>
              </a:r>
              <a:endParaRPr kumimoji="0" lang="en-US" sz="1400" b="1" i="0" u="none" strike="noStrike" kern="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ka-GE" sz="1600" b="1" i="0" u="none" strike="noStrike" kern="0" cap="none" spc="0" normalizeH="0" baseline="0" noProof="0" dirty="0">
                <a:ln>
                  <a:noFill/>
                </a:ln>
                <a:solidFill>
                  <a:prstClr val="white"/>
                </a:solidFill>
                <a:effectLst/>
                <a:uLnTx/>
                <a:uFillTx/>
                <a:latin typeface="Sylfaen" panose="010A0502050306030303" pitchFamily="18" charset="0"/>
                <a:ea typeface="+mn-ea"/>
                <a:cs typeface="+mn-cs"/>
              </a:endParaRPr>
            </a:p>
          </p:txBody>
        </p:sp>
        <p:cxnSp>
          <p:nvCxnSpPr>
            <p:cNvPr id="25" name="Curved Connector 24"/>
            <p:cNvCxnSpPr>
              <a:stCxn id="15" idx="3"/>
              <a:endCxn id="24" idx="1"/>
            </p:cNvCxnSpPr>
            <p:nvPr/>
          </p:nvCxnSpPr>
          <p:spPr>
            <a:xfrm flipV="1">
              <a:off x="3560659" y="3019401"/>
              <a:ext cx="676942" cy="1198254"/>
            </a:xfrm>
            <a:prstGeom prst="curvedConnector3">
              <a:avLst>
                <a:gd name="adj1" fmla="val 50000"/>
              </a:avLst>
            </a:prstGeom>
            <a:noFill/>
            <a:ln w="44450" cap="rnd" cmpd="sng" algn="ctr">
              <a:solidFill>
                <a:srgbClr val="ED7D31"/>
              </a:solidFill>
              <a:prstDash val="solid"/>
              <a:miter lim="800000"/>
              <a:headEnd w="lg" len="med"/>
              <a:tailEnd type="triangle" w="lg" len="lg"/>
            </a:ln>
            <a:effectLst/>
          </p:spPr>
        </p:cxnSp>
        <p:cxnSp>
          <p:nvCxnSpPr>
            <p:cNvPr id="26" name="Straight Arrow Connector 25"/>
            <p:cNvCxnSpPr>
              <a:stCxn id="8" idx="0"/>
              <a:endCxn id="17" idx="2"/>
            </p:cNvCxnSpPr>
            <p:nvPr/>
          </p:nvCxnSpPr>
          <p:spPr>
            <a:xfrm flipV="1">
              <a:off x="4560472" y="4919056"/>
              <a:ext cx="1142078" cy="982170"/>
            </a:xfrm>
            <a:prstGeom prst="straightConnector1">
              <a:avLst/>
            </a:prstGeom>
            <a:noFill/>
            <a:ln w="34925" cap="flat" cmpd="sng" algn="ctr">
              <a:solidFill>
                <a:srgbClr val="FFC000"/>
              </a:solidFill>
              <a:prstDash val="solid"/>
              <a:miter lim="800000"/>
              <a:tailEnd type="triangle" w="lg" len="lg"/>
            </a:ln>
            <a:effectLst/>
          </p:spPr>
        </p:cxnSp>
        <p:cxnSp>
          <p:nvCxnSpPr>
            <p:cNvPr id="27" name="Straight Arrow Connector 26"/>
            <p:cNvCxnSpPr>
              <a:stCxn id="24" idx="0"/>
              <a:endCxn id="16" idx="2"/>
            </p:cNvCxnSpPr>
            <p:nvPr/>
          </p:nvCxnSpPr>
          <p:spPr>
            <a:xfrm flipH="1" flipV="1">
              <a:off x="5690861" y="2136450"/>
              <a:ext cx="11688" cy="394360"/>
            </a:xfrm>
            <a:prstGeom prst="straightConnector1">
              <a:avLst/>
            </a:prstGeom>
            <a:noFill/>
            <a:ln w="34925" cap="flat" cmpd="sng" algn="ctr">
              <a:solidFill>
                <a:srgbClr val="5B9BD5"/>
              </a:solidFill>
              <a:prstDash val="solid"/>
              <a:miter lim="800000"/>
              <a:tailEnd type="triangle" w="lg" len="lg"/>
            </a:ln>
            <a:effectLst/>
          </p:spPr>
        </p:cxnSp>
        <p:cxnSp>
          <p:nvCxnSpPr>
            <p:cNvPr id="28" name="Straight Arrow Connector 27"/>
            <p:cNvCxnSpPr>
              <a:stCxn id="17" idx="0"/>
              <a:endCxn id="24" idx="2"/>
            </p:cNvCxnSpPr>
            <p:nvPr/>
          </p:nvCxnSpPr>
          <p:spPr>
            <a:xfrm flipV="1">
              <a:off x="5702549" y="3507990"/>
              <a:ext cx="0" cy="614629"/>
            </a:xfrm>
            <a:prstGeom prst="straightConnector1">
              <a:avLst/>
            </a:prstGeom>
            <a:noFill/>
            <a:ln w="44450" cap="rnd" cmpd="sng" algn="ctr">
              <a:solidFill>
                <a:srgbClr val="ED7D31"/>
              </a:solidFill>
              <a:prstDash val="solid"/>
              <a:miter lim="800000"/>
              <a:headEnd w="lg" len="med"/>
              <a:tailEnd type="triangle" w="lg" len="lg"/>
            </a:ln>
            <a:effectLst/>
          </p:spPr>
        </p:cxnSp>
        <p:cxnSp>
          <p:nvCxnSpPr>
            <p:cNvPr id="29" name="Straight Arrow Connector 28"/>
            <p:cNvCxnSpPr>
              <a:stCxn id="17" idx="3"/>
              <a:endCxn id="5" idx="1"/>
            </p:cNvCxnSpPr>
            <p:nvPr/>
          </p:nvCxnSpPr>
          <p:spPr>
            <a:xfrm flipV="1">
              <a:off x="7507692" y="4513260"/>
              <a:ext cx="522232" cy="7578"/>
            </a:xfrm>
            <a:prstGeom prst="straightConnector1">
              <a:avLst/>
            </a:prstGeom>
            <a:noFill/>
            <a:ln w="34925" cap="flat" cmpd="sng" algn="ctr">
              <a:solidFill>
                <a:srgbClr val="5B9BD5"/>
              </a:solidFill>
              <a:prstDash val="solid"/>
              <a:miter lim="800000"/>
              <a:headEnd type="triangle"/>
              <a:tailEnd type="triangle"/>
            </a:ln>
            <a:effectLst/>
          </p:spPr>
        </p:cxnSp>
        <p:sp>
          <p:nvSpPr>
            <p:cNvPr id="30" name="Oval Callout 29"/>
            <p:cNvSpPr/>
            <p:nvPr/>
          </p:nvSpPr>
          <p:spPr>
            <a:xfrm>
              <a:off x="7415772" y="579821"/>
              <a:ext cx="2229145" cy="699747"/>
            </a:xfrm>
            <a:prstGeom prst="wedgeEllipseCallout">
              <a:avLst>
                <a:gd name="adj1" fmla="val -53816"/>
                <a:gd name="adj2" fmla="val 82295"/>
              </a:avLst>
            </a:prstGeom>
            <a:solidFill>
              <a:srgbClr val="FFC000">
                <a:lumMod val="20000"/>
                <a:lumOff val="80000"/>
              </a:srgbClr>
            </a:solidFill>
            <a:ln w="6350" cap="flat" cmpd="sng" algn="ctr">
              <a:solidFill>
                <a:srgbClr val="FFC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ka-GE" sz="800" b="0" i="0" u="none" strike="noStrike" kern="0" cap="none" spc="0" normalizeH="0" baseline="0" noProof="0" dirty="0">
                  <a:ln>
                    <a:noFill/>
                  </a:ln>
                  <a:solidFill>
                    <a:prstClr val="black"/>
                  </a:solidFill>
                  <a:effectLst/>
                  <a:uLnTx/>
                  <a:uFillTx/>
                  <a:latin typeface="Sylfaen" panose="010A0502050306030303" pitchFamily="18" charset="0"/>
                  <a:ea typeface="+mn-ea"/>
                  <a:cs typeface="+mn-cs"/>
                </a:rPr>
                <a:t>ცენტრალურ დონეზე გამოცხადებულ კონკურსებზე და სტრატეგიულ</a:t>
              </a:r>
              <a:r>
                <a:rPr kumimoji="0" lang="ka-GE" sz="800" b="0" i="0" u="none" strike="noStrike" kern="0" cap="none" spc="0" normalizeH="0" noProof="0" dirty="0">
                  <a:ln>
                    <a:noFill/>
                  </a:ln>
                  <a:solidFill>
                    <a:prstClr val="black"/>
                  </a:solidFill>
                  <a:effectLst/>
                  <a:uLnTx/>
                  <a:uFillTx/>
                  <a:latin typeface="Sylfaen" panose="010A0502050306030303" pitchFamily="18" charset="0"/>
                  <a:ea typeface="+mn-ea"/>
                  <a:cs typeface="+mn-cs"/>
                </a:rPr>
                <a:t> </a:t>
              </a:r>
              <a:r>
                <a:rPr kumimoji="0" lang="ka-GE" sz="800" b="0" i="0" u="none" strike="noStrike" kern="0" cap="none" spc="0" normalizeH="0" baseline="0" noProof="0" dirty="0">
                  <a:ln>
                    <a:noFill/>
                  </a:ln>
                  <a:solidFill>
                    <a:prstClr val="black"/>
                  </a:solidFill>
                  <a:effectLst/>
                  <a:uLnTx/>
                  <a:uFillTx/>
                  <a:latin typeface="Sylfaen" panose="010A0502050306030303" pitchFamily="18" charset="0"/>
                  <a:ea typeface="+mn-ea"/>
                  <a:cs typeface="+mn-cs"/>
                </a:rPr>
                <a:t>პროექტებზე გადაწყვეტილების მიღება</a:t>
              </a:r>
              <a:endParaRPr kumimoji="0" lang="en-GB" sz="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31" name="Oval Callout 30"/>
            <p:cNvSpPr/>
            <p:nvPr/>
          </p:nvSpPr>
          <p:spPr>
            <a:xfrm>
              <a:off x="1351906" y="2985351"/>
              <a:ext cx="1377085" cy="481485"/>
            </a:xfrm>
            <a:prstGeom prst="wedgeEllipseCallout">
              <a:avLst>
                <a:gd name="adj1" fmla="val -8949"/>
                <a:gd name="adj2" fmla="val 131203"/>
              </a:avLst>
            </a:prstGeom>
            <a:solidFill>
              <a:srgbClr val="FFC000">
                <a:lumMod val="20000"/>
                <a:lumOff val="80000"/>
              </a:srgbClr>
            </a:solidFill>
            <a:ln w="6350" cap="flat" cmpd="sng" algn="ctr">
              <a:solidFill>
                <a:srgbClr val="FFC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ka-GE" sz="800" b="0" i="0" u="none" strike="noStrike" kern="0" cap="none" spc="0" normalizeH="0" baseline="0" noProof="0" dirty="0">
                  <a:ln>
                    <a:noFill/>
                  </a:ln>
                  <a:solidFill>
                    <a:prstClr val="black"/>
                  </a:solidFill>
                  <a:effectLst/>
                  <a:uLnTx/>
                  <a:uFillTx/>
                  <a:latin typeface="Sylfaen" panose="010A0502050306030303" pitchFamily="18" charset="0"/>
                  <a:ea typeface="+mn-ea"/>
                  <a:cs typeface="+mn-cs"/>
                </a:rPr>
                <a:t>გადაწყვეტილება სექტორულ პროექტებზე</a:t>
              </a:r>
            </a:p>
          </p:txBody>
        </p:sp>
        <p:sp>
          <p:nvSpPr>
            <p:cNvPr id="32" name="Oval Callout 31"/>
            <p:cNvSpPr/>
            <p:nvPr/>
          </p:nvSpPr>
          <p:spPr>
            <a:xfrm>
              <a:off x="257055" y="2181626"/>
              <a:ext cx="1367171" cy="1055610"/>
            </a:xfrm>
            <a:prstGeom prst="wedgeEllipseCallout">
              <a:avLst>
                <a:gd name="adj1" fmla="val 25391"/>
                <a:gd name="adj2" fmla="val 113090"/>
              </a:avLst>
            </a:prstGeom>
            <a:solidFill>
              <a:srgbClr val="FFC000">
                <a:lumMod val="20000"/>
                <a:lumOff val="80000"/>
              </a:srgbClr>
            </a:solidFill>
            <a:ln w="6350" cap="flat" cmpd="sng" algn="ctr">
              <a:solidFill>
                <a:srgbClr val="FFC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ka-GE" sz="800" b="0" i="0" u="none" strike="noStrike" kern="0" cap="none" spc="0" normalizeH="0" baseline="0" noProof="0" dirty="0">
                  <a:ln>
                    <a:noFill/>
                  </a:ln>
                  <a:solidFill>
                    <a:prstClr val="black"/>
                  </a:solidFill>
                  <a:effectLst/>
                  <a:uLnTx/>
                  <a:uFillTx/>
                  <a:latin typeface="Sylfaen" panose="010A0502050306030303" pitchFamily="18" charset="0"/>
                  <a:ea typeface="+mn-ea"/>
                  <a:cs typeface="+mn-cs"/>
                </a:rPr>
                <a:t>საპროექტო წინადადებების მიღება, გრანტის მიმღებებთან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ka-GE" sz="800" b="0" i="0" u="none" strike="noStrike" kern="0" cap="none" spc="0" normalizeH="0" baseline="0" noProof="0" dirty="0">
                  <a:ln>
                    <a:noFill/>
                  </a:ln>
                  <a:solidFill>
                    <a:prstClr val="black"/>
                  </a:solidFill>
                  <a:effectLst/>
                  <a:uLnTx/>
                  <a:uFillTx/>
                  <a:latin typeface="Sylfaen" panose="010A0502050306030303" pitchFamily="18" charset="0"/>
                  <a:ea typeface="+mn-ea"/>
                  <a:cs typeface="+mn-cs"/>
                </a:rPr>
                <a:t> შეთანხმებების გაფორმება</a:t>
              </a:r>
            </a:p>
          </p:txBody>
        </p:sp>
        <p:cxnSp>
          <p:nvCxnSpPr>
            <p:cNvPr id="33" name="Straight Arrow Connector 32"/>
            <p:cNvCxnSpPr>
              <a:stCxn id="6" idx="0"/>
              <a:endCxn id="17" idx="2"/>
            </p:cNvCxnSpPr>
            <p:nvPr/>
          </p:nvCxnSpPr>
          <p:spPr>
            <a:xfrm flipH="1" flipV="1">
              <a:off x="5702550" y="4919056"/>
              <a:ext cx="219623" cy="962699"/>
            </a:xfrm>
            <a:prstGeom prst="straightConnector1">
              <a:avLst/>
            </a:prstGeom>
            <a:noFill/>
            <a:ln w="34925" cap="flat" cmpd="sng" algn="ctr">
              <a:solidFill>
                <a:srgbClr val="FFC000"/>
              </a:solidFill>
              <a:prstDash val="solid"/>
              <a:miter lim="800000"/>
              <a:tailEnd type="triangle" w="lg" len="lg"/>
            </a:ln>
            <a:effectLst/>
          </p:spPr>
        </p:cxnSp>
        <p:cxnSp>
          <p:nvCxnSpPr>
            <p:cNvPr id="34" name="Straight Arrow Connector 33"/>
            <p:cNvCxnSpPr>
              <a:stCxn id="9" idx="0"/>
              <a:endCxn id="17" idx="2"/>
            </p:cNvCxnSpPr>
            <p:nvPr/>
          </p:nvCxnSpPr>
          <p:spPr>
            <a:xfrm flipH="1" flipV="1">
              <a:off x="5702550" y="4919056"/>
              <a:ext cx="1643878" cy="962699"/>
            </a:xfrm>
            <a:prstGeom prst="straightConnector1">
              <a:avLst/>
            </a:prstGeom>
            <a:noFill/>
            <a:ln w="34925" cap="flat" cmpd="sng" algn="ctr">
              <a:solidFill>
                <a:srgbClr val="FFC000"/>
              </a:solidFill>
              <a:prstDash val="solid"/>
              <a:miter lim="800000"/>
              <a:tailEnd type="triangle" w="lg" len="lg"/>
            </a:ln>
            <a:effectLst/>
          </p:spPr>
        </p:cxnSp>
        <p:sp>
          <p:nvSpPr>
            <p:cNvPr id="35" name="Oval Callout 34"/>
            <p:cNvSpPr/>
            <p:nvPr/>
          </p:nvSpPr>
          <p:spPr>
            <a:xfrm>
              <a:off x="8883420" y="6265536"/>
              <a:ext cx="1556810" cy="504977"/>
            </a:xfrm>
            <a:prstGeom prst="wedgeEllipseCallout">
              <a:avLst>
                <a:gd name="adj1" fmla="val -440271"/>
                <a:gd name="adj2" fmla="val 48574"/>
              </a:avLst>
            </a:prstGeom>
            <a:solidFill>
              <a:srgbClr val="FFC000">
                <a:lumMod val="20000"/>
                <a:lumOff val="80000"/>
              </a:srgbClr>
            </a:solidFill>
            <a:ln w="6350" cap="flat" cmpd="sng" algn="ctr">
              <a:solidFill>
                <a:srgbClr val="FFC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ka-GE" sz="800" b="0" i="0" u="none" strike="noStrike" kern="0" cap="none" spc="0" normalizeH="0" baseline="0" noProof="0" dirty="0">
                  <a:ln>
                    <a:noFill/>
                  </a:ln>
                  <a:solidFill>
                    <a:prstClr val="black"/>
                  </a:solidFill>
                  <a:effectLst/>
                  <a:uLnTx/>
                  <a:uFillTx/>
                  <a:latin typeface="Sylfaen" panose="010A0502050306030303" pitchFamily="18" charset="0"/>
                  <a:ea typeface="+mn-ea"/>
                  <a:cs typeface="+mn-cs"/>
                </a:rPr>
                <a:t>პროექტის ინიციატორები / გრანტის მიმღებები</a:t>
              </a:r>
              <a:endParaRPr kumimoji="0" lang="en-GB" sz="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36" name="Oval 35"/>
            <p:cNvSpPr/>
            <p:nvPr/>
          </p:nvSpPr>
          <p:spPr>
            <a:xfrm>
              <a:off x="7167497" y="2923982"/>
              <a:ext cx="1378124" cy="629995"/>
            </a:xfrm>
            <a:prstGeom prst="ellipse">
              <a:avLst/>
            </a:prstGeom>
            <a:gradFill rotWithShape="1">
              <a:gsLst>
                <a:gs pos="0">
                  <a:srgbClr val="5B9BD5">
                    <a:lumMod val="110000"/>
                    <a:satMod val="105000"/>
                    <a:tint val="67000"/>
                  </a:srgbClr>
                </a:gs>
                <a:gs pos="50000">
                  <a:srgbClr val="5B9BD5">
                    <a:lumMod val="105000"/>
                    <a:satMod val="103000"/>
                    <a:tint val="73000"/>
                  </a:srgbClr>
                </a:gs>
                <a:gs pos="100000">
                  <a:srgbClr val="5B9BD5">
                    <a:lumMod val="105000"/>
                    <a:satMod val="109000"/>
                    <a:tint val="81000"/>
                  </a:srgbClr>
                </a:gs>
              </a:gsLst>
              <a:lin ang="5400000" scaled="0"/>
            </a:gradFill>
            <a:ln w="6350" cap="flat" cmpd="sng" algn="ctr">
              <a:solidFill>
                <a:srgbClr val="5B9BD5"/>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ka-GE" sz="800" b="0" i="0" u="none" strike="noStrike" kern="0" cap="none" spc="0" normalizeH="0" baseline="0" noProof="0" dirty="0">
                  <a:ln>
                    <a:noFill/>
                  </a:ln>
                  <a:solidFill>
                    <a:prstClr val="black"/>
                  </a:solidFill>
                  <a:effectLst/>
                  <a:uLnTx/>
                  <a:uFillTx/>
                  <a:latin typeface="Sylfaen" panose="010A0502050306030303" pitchFamily="18" charset="0"/>
                  <a:ea typeface="+mn-ea"/>
                  <a:cs typeface="+mn-cs"/>
                </a:rPr>
                <a:t>ტექნიკური საკოორდინაციო ერთეული</a:t>
              </a:r>
              <a:endParaRPr kumimoji="0" lang="en-US" sz="8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cxnSp>
          <p:nvCxnSpPr>
            <p:cNvPr id="39" name="Curved Connector 38"/>
            <p:cNvCxnSpPr>
              <a:stCxn id="10" idx="2"/>
              <a:endCxn id="15" idx="3"/>
            </p:cNvCxnSpPr>
            <p:nvPr/>
          </p:nvCxnSpPr>
          <p:spPr>
            <a:xfrm rot="10800000" flipV="1">
              <a:off x="3560659" y="3609542"/>
              <a:ext cx="7909944" cy="608111"/>
            </a:xfrm>
            <a:prstGeom prst="curvedConnector3">
              <a:avLst>
                <a:gd name="adj1" fmla="val 50000"/>
              </a:avLst>
            </a:prstGeom>
            <a:noFill/>
            <a:ln w="38100" cap="flat" cmpd="sng" algn="ctr">
              <a:solidFill>
                <a:schemeClr val="accent5">
                  <a:lumMod val="60000"/>
                  <a:lumOff val="40000"/>
                </a:schemeClr>
              </a:solidFill>
              <a:prstDash val="solid"/>
              <a:miter lim="800000"/>
              <a:tailEnd type="triangle"/>
            </a:ln>
            <a:effectLst/>
          </p:spPr>
        </p:cxnSp>
        <p:cxnSp>
          <p:nvCxnSpPr>
            <p:cNvPr id="40" name="Curved Connector 39"/>
            <p:cNvCxnSpPr>
              <a:stCxn id="10" idx="2"/>
              <a:endCxn id="24" idx="2"/>
            </p:cNvCxnSpPr>
            <p:nvPr/>
          </p:nvCxnSpPr>
          <p:spPr>
            <a:xfrm rot="10800000">
              <a:off x="5702550" y="3507991"/>
              <a:ext cx="5768053" cy="101553"/>
            </a:xfrm>
            <a:prstGeom prst="curvedConnector2">
              <a:avLst/>
            </a:prstGeom>
            <a:noFill/>
            <a:ln w="38100" cap="flat" cmpd="sng" algn="ctr">
              <a:solidFill>
                <a:schemeClr val="accent5">
                  <a:lumMod val="60000"/>
                  <a:lumOff val="40000"/>
                </a:schemeClr>
              </a:solidFill>
              <a:prstDash val="solid"/>
              <a:miter lim="800000"/>
              <a:tailEnd type="triangle"/>
            </a:ln>
            <a:effectLst/>
          </p:spPr>
        </p:cxnSp>
        <p:cxnSp>
          <p:nvCxnSpPr>
            <p:cNvPr id="41" name="Curved Connector 40"/>
            <p:cNvCxnSpPr>
              <a:endCxn id="9" idx="0"/>
            </p:cNvCxnSpPr>
            <p:nvPr/>
          </p:nvCxnSpPr>
          <p:spPr>
            <a:xfrm rot="16200000" flipH="1">
              <a:off x="4262075" y="2797402"/>
              <a:ext cx="1269740" cy="4898966"/>
            </a:xfrm>
            <a:prstGeom prst="curvedConnector3">
              <a:avLst>
                <a:gd name="adj1" fmla="val 37511"/>
              </a:avLst>
            </a:prstGeom>
            <a:noFill/>
            <a:ln w="38100" cap="flat" cmpd="sng" algn="ctr">
              <a:solidFill>
                <a:srgbClr val="5B9BD5"/>
              </a:solidFill>
              <a:prstDash val="solid"/>
              <a:miter lim="800000"/>
              <a:tailEnd type="triangle"/>
            </a:ln>
            <a:effectLst/>
          </p:spPr>
        </p:cxnSp>
        <p:cxnSp>
          <p:nvCxnSpPr>
            <p:cNvPr id="42" name="Curved Connector 41"/>
            <p:cNvCxnSpPr>
              <a:endCxn id="6" idx="0"/>
            </p:cNvCxnSpPr>
            <p:nvPr/>
          </p:nvCxnSpPr>
          <p:spPr>
            <a:xfrm rot="16200000" flipH="1">
              <a:off x="3549947" y="3509530"/>
              <a:ext cx="1269740" cy="3474711"/>
            </a:xfrm>
            <a:prstGeom prst="curvedConnector3">
              <a:avLst>
                <a:gd name="adj1" fmla="val 37511"/>
              </a:avLst>
            </a:prstGeom>
            <a:noFill/>
            <a:ln w="38100" cap="flat" cmpd="sng" algn="ctr">
              <a:solidFill>
                <a:srgbClr val="5B9BD5"/>
              </a:solidFill>
              <a:prstDash val="solid"/>
              <a:miter lim="800000"/>
              <a:tailEnd type="triangle"/>
            </a:ln>
            <a:effectLst/>
          </p:spPr>
        </p:cxnSp>
        <p:cxnSp>
          <p:nvCxnSpPr>
            <p:cNvPr id="43" name="Curved Connector 42"/>
            <p:cNvCxnSpPr>
              <a:endCxn id="8" idx="0"/>
            </p:cNvCxnSpPr>
            <p:nvPr/>
          </p:nvCxnSpPr>
          <p:spPr>
            <a:xfrm rot="16200000" flipH="1">
              <a:off x="2859361" y="4200115"/>
              <a:ext cx="1289211" cy="2113010"/>
            </a:xfrm>
            <a:prstGeom prst="curvedConnector3">
              <a:avLst>
                <a:gd name="adj1" fmla="val 36944"/>
              </a:avLst>
            </a:prstGeom>
            <a:noFill/>
            <a:ln w="38100" cap="flat" cmpd="sng" algn="ctr">
              <a:solidFill>
                <a:srgbClr val="5B9BD5"/>
              </a:solidFill>
              <a:prstDash val="solid"/>
              <a:miter lim="800000"/>
              <a:tailEnd type="triangle"/>
            </a:ln>
            <a:effectLst/>
          </p:spPr>
        </p:cxnSp>
        <p:cxnSp>
          <p:nvCxnSpPr>
            <p:cNvPr id="44" name="Curved Connector 43"/>
            <p:cNvCxnSpPr>
              <a:endCxn id="7" idx="0"/>
            </p:cNvCxnSpPr>
            <p:nvPr/>
          </p:nvCxnSpPr>
          <p:spPr>
            <a:xfrm rot="16200000" flipH="1">
              <a:off x="2149882" y="4909595"/>
              <a:ext cx="1300076" cy="704917"/>
            </a:xfrm>
            <a:prstGeom prst="curvedConnector3">
              <a:avLst>
                <a:gd name="adj1" fmla="val 36635"/>
              </a:avLst>
            </a:prstGeom>
            <a:noFill/>
            <a:ln w="38100" cap="flat" cmpd="sng" algn="ctr">
              <a:solidFill>
                <a:srgbClr val="5B9BD5"/>
              </a:solidFill>
              <a:prstDash val="solid"/>
              <a:miter lim="800000"/>
              <a:tailEnd type="triangle"/>
            </a:ln>
            <a:effectLst/>
          </p:spPr>
        </p:cxnSp>
        <p:cxnSp>
          <p:nvCxnSpPr>
            <p:cNvPr id="45" name="Curved Connector 44"/>
            <p:cNvCxnSpPr>
              <a:stCxn id="10" idx="2"/>
              <a:endCxn id="16" idx="3"/>
            </p:cNvCxnSpPr>
            <p:nvPr/>
          </p:nvCxnSpPr>
          <p:spPr>
            <a:xfrm rot="10800000">
              <a:off x="7403544" y="1674476"/>
              <a:ext cx="4067059" cy="1935068"/>
            </a:xfrm>
            <a:prstGeom prst="curvedConnector3">
              <a:avLst>
                <a:gd name="adj1" fmla="val 50000"/>
              </a:avLst>
            </a:prstGeom>
            <a:noFill/>
            <a:ln w="38100" cap="flat" cmpd="sng" algn="ctr">
              <a:solidFill>
                <a:schemeClr val="accent5">
                  <a:lumMod val="60000"/>
                  <a:lumOff val="40000"/>
                </a:schemeClr>
              </a:solidFill>
              <a:prstDash val="solid"/>
              <a:miter lim="800000"/>
              <a:tailEnd type="triangle"/>
            </a:ln>
            <a:effectLst/>
          </p:spPr>
        </p:cxnSp>
        <p:cxnSp>
          <p:nvCxnSpPr>
            <p:cNvPr id="47" name="Curved Connector 46"/>
            <p:cNvCxnSpPr>
              <a:stCxn id="24" idx="1"/>
              <a:endCxn id="15" idx="0"/>
            </p:cNvCxnSpPr>
            <p:nvPr/>
          </p:nvCxnSpPr>
          <p:spPr>
            <a:xfrm rot="10800000" flipV="1">
              <a:off x="2219971" y="3019399"/>
              <a:ext cx="2017631" cy="813760"/>
            </a:xfrm>
            <a:prstGeom prst="curvedConnector2">
              <a:avLst/>
            </a:prstGeom>
            <a:noFill/>
            <a:ln w="38100" cap="flat" cmpd="sng" algn="ctr">
              <a:solidFill>
                <a:sysClr val="windowText" lastClr="000000"/>
              </a:solidFill>
              <a:prstDash val="solid"/>
              <a:miter lim="800000"/>
              <a:tailEnd type="triangle"/>
            </a:ln>
            <a:effectLst/>
          </p:spPr>
        </p:cxnSp>
      </p:grpSp>
      <p:sp>
        <p:nvSpPr>
          <p:cNvPr id="2" name="TextBox 1"/>
          <p:cNvSpPr txBox="1"/>
          <p:nvPr/>
        </p:nvSpPr>
        <p:spPr>
          <a:xfrm>
            <a:off x="2331110" y="67130"/>
            <a:ext cx="6809341" cy="1200329"/>
          </a:xfrm>
          <a:prstGeom prst="rect">
            <a:avLst/>
          </a:prstGeom>
        </p:spPr>
        <p:txBody>
          <a:bodyPr vert="horz" lIns="91440" tIns="45720" rIns="91440" bIns="45720" rtlCol="0" anchor="ctr">
            <a:normAutofit/>
          </a:bodyPr>
          <a:lstStyle>
            <a:lvl1pPr algn="ctr">
              <a:spcBef>
                <a:spcPct val="0"/>
              </a:spcBef>
              <a:buNone/>
              <a:defRPr sz="3600" b="1">
                <a:solidFill>
                  <a:schemeClr val="tx2"/>
                </a:solidFill>
                <a:latin typeface="Sylfaen" panose="010A0502050306030303" pitchFamily="18" charset="0"/>
                <a:ea typeface="+mj-ea"/>
                <a:cs typeface="+mj-c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r>
              <a:rPr lang="ka-GE" sz="2800" dirty="0"/>
              <a:t>პროგრამის ინსტიტუციური ჩარჩო</a:t>
            </a:r>
          </a:p>
        </p:txBody>
      </p:sp>
      <p:pic>
        <p:nvPicPr>
          <p:cNvPr id="46" name="Picture 45"/>
          <p:cNvPicPr/>
          <p:nvPr/>
        </p:nvPicPr>
        <p:blipFill>
          <a:blip r:embed="rId2">
            <a:extLst>
              <a:ext uri="{28A0092B-C50C-407E-A947-70E740481C1C}">
                <a14:useLocalDpi xmlns:a14="http://schemas.microsoft.com/office/drawing/2010/main" val="0"/>
              </a:ext>
            </a:extLst>
          </a:blip>
          <a:srcRect/>
          <a:stretch>
            <a:fillRect/>
          </a:stretch>
        </p:blipFill>
        <p:spPr bwMode="auto">
          <a:xfrm>
            <a:off x="9279292" y="221009"/>
            <a:ext cx="2777416" cy="782851"/>
          </a:xfrm>
          <a:prstGeom prst="rect">
            <a:avLst/>
          </a:prstGeom>
          <a:noFill/>
          <a:ln>
            <a:noFill/>
          </a:ln>
        </p:spPr>
      </p:pic>
    </p:spTree>
    <p:extLst>
      <p:ext uri="{BB962C8B-B14F-4D97-AF65-F5344CB8AC3E}">
        <p14:creationId xmlns:p14="http://schemas.microsoft.com/office/powerpoint/2010/main" val="2914279121"/>
      </p:ext>
    </p:extLst>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4785" y="296325"/>
            <a:ext cx="10515600" cy="707535"/>
          </a:xfrm>
        </p:spPr>
        <p:txBody>
          <a:bodyPr>
            <a:normAutofit/>
          </a:bodyPr>
          <a:lstStyle/>
          <a:p>
            <a:r>
              <a:rPr lang="ka-GE" sz="3200" b="1" dirty="0">
                <a:latin typeface="Sylfaen" panose="010A0502050306030303" pitchFamily="18" charset="0"/>
              </a:rPr>
              <a:t>წლიური სამოქმედო გეგმა</a:t>
            </a:r>
            <a:endParaRPr lang="en-US" sz="3200" b="1" dirty="0">
              <a:latin typeface="Sylfaen" panose="010A0502050306030303" pitchFamily="18" charset="0"/>
            </a:endParaRPr>
          </a:p>
        </p:txBody>
      </p:sp>
      <p:sp>
        <p:nvSpPr>
          <p:cNvPr id="3" name="Content Placeholder 2"/>
          <p:cNvSpPr>
            <a:spLocks noGrp="1"/>
          </p:cNvSpPr>
          <p:nvPr>
            <p:ph idx="1"/>
          </p:nvPr>
        </p:nvSpPr>
        <p:spPr>
          <a:xfrm>
            <a:off x="474785" y="1362456"/>
            <a:ext cx="11366695" cy="4814507"/>
          </a:xfrm>
        </p:spPr>
        <p:txBody>
          <a:bodyPr vert="horz" lIns="91440" tIns="45720" rIns="91440" bIns="45720" rtlCol="0">
            <a:normAutofit/>
          </a:bodyPr>
          <a:lstStyle/>
          <a:p>
            <a:pPr marL="0" indent="0" algn="just">
              <a:buNone/>
            </a:pPr>
            <a:endParaRPr lang="ka-GE" sz="2000" dirty="0">
              <a:solidFill>
                <a:schemeClr val="bg1"/>
              </a:solidFill>
              <a:latin typeface="Sylfaen" panose="010A0502050306030303" pitchFamily="18" charset="0"/>
            </a:endParaRPr>
          </a:p>
          <a:p>
            <a:pPr algn="just">
              <a:buFont typeface="Wingdings" panose="05000000000000000000" pitchFamily="2" charset="2"/>
              <a:buChar char="Ø"/>
            </a:pPr>
            <a:r>
              <a:rPr lang="ka-GE" sz="2000" dirty="0">
                <a:solidFill>
                  <a:schemeClr val="bg1"/>
                </a:solidFill>
                <a:latin typeface="Sylfaen" panose="010A0502050306030303" pitchFamily="18" charset="0"/>
              </a:rPr>
              <a:t>პროგრამის პრიორიტეტებისა და საპილოტე რეგიონებისათვის ყოველწლიურად განსაკარგი ჯამური თანხა</a:t>
            </a:r>
          </a:p>
          <a:p>
            <a:pPr algn="just">
              <a:buFont typeface="Wingdings" panose="05000000000000000000" pitchFamily="2" charset="2"/>
              <a:buChar char="Ø"/>
            </a:pPr>
            <a:r>
              <a:rPr lang="ka-GE" sz="2000" dirty="0">
                <a:solidFill>
                  <a:schemeClr val="bg1"/>
                </a:solidFill>
                <a:latin typeface="Sylfaen" panose="010A0502050306030303" pitchFamily="18" charset="0"/>
              </a:rPr>
              <a:t>თითოეული პრიორიტეტის / ღონისძიების ან/და </a:t>
            </a:r>
            <a:r>
              <a:rPr lang="ka-GE" sz="2000" dirty="0" err="1">
                <a:solidFill>
                  <a:schemeClr val="bg1"/>
                </a:solidFill>
                <a:latin typeface="Sylfaen" panose="010A0502050306030303" pitchFamily="18" charset="0"/>
              </a:rPr>
              <a:t>ქვეღონისძიებისთვის</a:t>
            </a:r>
            <a:r>
              <a:rPr lang="ka-GE" sz="2000" dirty="0">
                <a:solidFill>
                  <a:schemeClr val="bg1"/>
                </a:solidFill>
                <a:latin typeface="Sylfaen" panose="010A0502050306030303" pitchFamily="18" charset="0"/>
              </a:rPr>
              <a:t> განსაკარგი თანხა, შესაბამისი რეგიონისთვის</a:t>
            </a:r>
          </a:p>
          <a:p>
            <a:pPr algn="just">
              <a:buFont typeface="Wingdings" panose="05000000000000000000" pitchFamily="2" charset="2"/>
              <a:buChar char="Ø"/>
            </a:pPr>
            <a:r>
              <a:rPr lang="ka-GE" sz="2000" dirty="0">
                <a:solidFill>
                  <a:schemeClr val="bg1"/>
                </a:solidFill>
                <a:latin typeface="Sylfaen" panose="010A0502050306030303" pitchFamily="18" charset="0"/>
              </a:rPr>
              <a:t>კონკურს(ებ)ის გამოცხადების განრიგი</a:t>
            </a:r>
          </a:p>
          <a:p>
            <a:pPr algn="just">
              <a:buFont typeface="Wingdings" panose="05000000000000000000" pitchFamily="2" charset="2"/>
              <a:buChar char="Ø"/>
            </a:pPr>
            <a:r>
              <a:rPr lang="ka-GE" sz="2000" dirty="0">
                <a:solidFill>
                  <a:schemeClr val="bg1"/>
                </a:solidFill>
                <a:latin typeface="Sylfaen" panose="010A0502050306030303" pitchFamily="18" charset="0"/>
              </a:rPr>
              <a:t>განხორციელების კოორდინაციისა და მონიტორინგის აქტივობები</a:t>
            </a:r>
          </a:p>
          <a:p>
            <a:pPr algn="just">
              <a:buFont typeface="Wingdings" panose="05000000000000000000" pitchFamily="2" charset="2"/>
              <a:buChar char="Ø"/>
            </a:pPr>
            <a:r>
              <a:rPr lang="ka-GE" sz="2000" dirty="0">
                <a:solidFill>
                  <a:schemeClr val="bg1"/>
                </a:solidFill>
                <a:latin typeface="Sylfaen" panose="010A0502050306030303" pitchFamily="18" charset="0"/>
              </a:rPr>
              <a:t>სხვა ინფორმაცია, რომელიც უზრუნველყოფს სრიგპ-ის ეფექტიან განხორცილებას</a:t>
            </a:r>
            <a:endParaRPr lang="en-US" sz="2000" dirty="0">
              <a:solidFill>
                <a:schemeClr val="bg1"/>
              </a:solidFill>
              <a:latin typeface="Sylfaen" panose="010A0502050306030303" pitchFamily="18" charset="0"/>
            </a:endParaRPr>
          </a:p>
          <a:p>
            <a:pPr algn="just">
              <a:buFont typeface="Wingdings" panose="05000000000000000000" pitchFamily="2" charset="2"/>
              <a:buChar char="Ø"/>
            </a:pPr>
            <a:endParaRPr lang="en-US" sz="2000" dirty="0">
              <a:solidFill>
                <a:schemeClr val="bg1"/>
              </a:solidFill>
              <a:latin typeface="Sylfaen" panose="010A0502050306030303" pitchFamily="18" charset="0"/>
            </a:endParaRPr>
          </a:p>
          <a:p>
            <a:pPr algn="just">
              <a:buFont typeface="Wingdings" panose="05000000000000000000" pitchFamily="2" charset="2"/>
              <a:buChar char="Ø"/>
            </a:pPr>
            <a:r>
              <a:rPr lang="ka-GE" sz="2000" dirty="0">
                <a:solidFill>
                  <a:schemeClr val="bg1"/>
                </a:solidFill>
                <a:latin typeface="Sylfaen" panose="010A0502050306030303" pitchFamily="18" charset="0"/>
              </a:rPr>
              <a:t>რეგიონული განვითარებისა და ინფრასტრუქტურის სამინისტრო შეიმუშავებს საკონკურსო პირობებს და შესაბამისი გადაწყვეტილების მისაღებად წარუდგენს სამთავრობო კომისიას</a:t>
            </a:r>
          </a:p>
          <a:p>
            <a:pPr algn="just">
              <a:buFont typeface="Wingdings" panose="05000000000000000000" pitchFamily="2" charset="2"/>
              <a:buChar char="Ø"/>
            </a:pPr>
            <a:endParaRPr lang="ka-GE" sz="2000" dirty="0">
              <a:solidFill>
                <a:schemeClr val="bg1"/>
              </a:solidFill>
              <a:latin typeface="Sylfaen" panose="010A0502050306030303" pitchFamily="18" charset="0"/>
            </a:endParaRPr>
          </a:p>
          <a:p>
            <a:pPr marL="0" indent="0" algn="just">
              <a:buNone/>
            </a:pPr>
            <a:endParaRPr lang="ka-GE" sz="2000" dirty="0">
              <a:solidFill>
                <a:schemeClr val="bg1"/>
              </a:solidFill>
              <a:latin typeface="Sylfaen" panose="010A0502050306030303" pitchFamily="18" charset="0"/>
            </a:endParaRPr>
          </a:p>
          <a:p>
            <a:pPr marL="0" indent="0" algn="just">
              <a:buNone/>
            </a:pPr>
            <a:endParaRPr lang="ka-GE" sz="2000" dirty="0">
              <a:solidFill>
                <a:schemeClr val="bg1"/>
              </a:solidFill>
              <a:latin typeface="Sylfaen" panose="010A0502050306030303" pitchFamily="18" charset="0"/>
            </a:endParaRPr>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9279292" y="221009"/>
            <a:ext cx="2777416" cy="782851"/>
          </a:xfrm>
          <a:prstGeom prst="rect">
            <a:avLst/>
          </a:prstGeom>
          <a:noFill/>
          <a:ln>
            <a:noFill/>
          </a:ln>
        </p:spPr>
      </p:pic>
    </p:spTree>
    <p:extLst>
      <p:ext uri="{BB962C8B-B14F-4D97-AF65-F5344CB8AC3E}">
        <p14:creationId xmlns:p14="http://schemas.microsoft.com/office/powerpoint/2010/main" val="1886188344"/>
      </p:ext>
    </p:extLst>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Title 1"/>
              <p:cNvSpPr>
                <a:spLocks noGrp="1"/>
              </p:cNvSpPr>
              <p:nvPr>
                <p:ph type="title"/>
              </p:nvPr>
            </p:nvSpPr>
            <p:spPr>
              <a:xfrm>
                <a:off x="474785" y="296325"/>
                <a:ext cx="10515600" cy="707535"/>
              </a:xfrm>
            </p:spPr>
            <p:txBody>
              <a:bodyPr>
                <a:normAutofit/>
              </a:bodyPr>
              <a:lstStyle/>
              <a:p>
                <a:r>
                  <a:rPr lang="ka-GE" sz="3200" b="1" dirty="0">
                    <a:latin typeface="Sylfaen" panose="010A0502050306030303" pitchFamily="18" charset="0"/>
                  </a:rPr>
                  <a:t>კონკურსი </a:t>
                </a:r>
                <a14:m>
                  <m:oMath xmlns:m="http://schemas.openxmlformats.org/officeDocument/2006/math">
                    <m:r>
                      <a:rPr lang="ka-GE" sz="3200" b="1" i="1" smtClean="0">
                        <a:latin typeface="Sylfaen" panose="010A0502050306030303" pitchFamily="18" charset="0"/>
                        <a:ea typeface="Cambria Math" panose="02040503050406030204" pitchFamily="18" charset="0"/>
                      </a:rPr>
                      <m:t>𝚴</m:t>
                    </m:r>
                    <m:r>
                      <a:rPr lang="ka-GE" sz="3200" b="1" i="1" smtClean="0">
                        <a:latin typeface="Sylfaen" panose="010A0502050306030303" pitchFamily="18" charset="0"/>
                        <a:ea typeface="Cambria Math" panose="02040503050406030204" pitchFamily="18" charset="0"/>
                      </a:rPr>
                      <m:t>𝟏</m:t>
                    </m:r>
                  </m:oMath>
                </a14:m>
                <a:endParaRPr lang="en-US" sz="3200" b="1" dirty="0">
                  <a:latin typeface="Sylfaen" panose="010A0502050306030303" pitchFamily="18" charset="0"/>
                </a:endParaRPr>
              </a:p>
            </p:txBody>
          </p:sp>
        </mc:Choice>
        <mc:Fallback>
          <p:sp>
            <p:nvSpPr>
              <p:cNvPr id="2" name="Title 1"/>
              <p:cNvSpPr>
                <a:spLocks noGrp="1" noRot="1" noChangeAspect="1" noMove="1" noResize="1" noEditPoints="1" noAdjustHandles="1" noChangeArrowheads="1" noChangeShapeType="1" noTextEdit="1"/>
              </p:cNvSpPr>
              <p:nvPr>
                <p:ph type="title"/>
              </p:nvPr>
            </p:nvSpPr>
            <p:spPr>
              <a:xfrm>
                <a:off x="474785" y="296325"/>
                <a:ext cx="10515600" cy="707535"/>
              </a:xfrm>
              <a:blipFill>
                <a:blip r:embed="rId2"/>
                <a:stretch>
                  <a:fillRect b="-19298"/>
                </a:stretch>
              </a:blipFill>
            </p:spPr>
            <p:txBody>
              <a:bodyPr/>
              <a:lstStyle/>
              <a:p>
                <a:r>
                  <a:rPr lang="en-GE">
                    <a:noFill/>
                  </a:rPr>
                  <a:t> </a:t>
                </a:r>
              </a:p>
            </p:txBody>
          </p:sp>
        </mc:Fallback>
      </mc:AlternateContent>
      <p:sp>
        <p:nvSpPr>
          <p:cNvPr id="3" name="Content Placeholder 2"/>
          <p:cNvSpPr>
            <a:spLocks noGrp="1"/>
          </p:cNvSpPr>
          <p:nvPr>
            <p:ph idx="1"/>
          </p:nvPr>
        </p:nvSpPr>
        <p:spPr>
          <a:xfrm>
            <a:off x="474785" y="1362456"/>
            <a:ext cx="11366695" cy="4814507"/>
          </a:xfrm>
        </p:spPr>
        <p:txBody>
          <a:bodyPr vert="horz" lIns="91440" tIns="45720" rIns="91440" bIns="45720" rtlCol="0">
            <a:normAutofit/>
          </a:bodyPr>
          <a:lstStyle/>
          <a:p>
            <a:pPr marL="0" indent="0" algn="just">
              <a:buNone/>
            </a:pPr>
            <a:endParaRPr lang="ka-GE" sz="2000" dirty="0">
              <a:solidFill>
                <a:schemeClr val="bg1"/>
              </a:solidFill>
              <a:latin typeface="Sylfaen" panose="010A0502050306030303" pitchFamily="18" charset="0"/>
            </a:endParaRPr>
          </a:p>
          <a:p>
            <a:pPr algn="just">
              <a:buFont typeface="Wingdings" panose="05000000000000000000" pitchFamily="2" charset="2"/>
              <a:buChar char="Ø"/>
            </a:pPr>
            <a:endParaRPr lang="ka-GE" sz="2000" dirty="0">
              <a:solidFill>
                <a:schemeClr val="bg1"/>
              </a:solidFill>
              <a:latin typeface="Sylfaen" panose="010A0502050306030303" pitchFamily="18" charset="0"/>
            </a:endParaRPr>
          </a:p>
          <a:p>
            <a:pPr marL="0" indent="0" algn="just">
              <a:buNone/>
            </a:pPr>
            <a:endParaRPr lang="ka-GE" sz="2000" dirty="0">
              <a:solidFill>
                <a:schemeClr val="bg1"/>
              </a:solidFill>
              <a:latin typeface="Sylfaen" panose="010A0502050306030303" pitchFamily="18" charset="0"/>
            </a:endParaRPr>
          </a:p>
          <a:p>
            <a:pPr marL="0" indent="0" algn="just">
              <a:buNone/>
            </a:pPr>
            <a:endParaRPr lang="ka-GE" sz="2000" dirty="0">
              <a:solidFill>
                <a:schemeClr val="bg1"/>
              </a:solidFill>
              <a:latin typeface="Sylfaen" panose="010A0502050306030303" pitchFamily="18" charset="0"/>
            </a:endParaRPr>
          </a:p>
        </p:txBody>
      </p:sp>
      <p:pic>
        <p:nvPicPr>
          <p:cNvPr id="4" name="Picture 3"/>
          <p:cNvPicPr/>
          <p:nvPr/>
        </p:nvPicPr>
        <p:blipFill>
          <a:blip r:embed="rId3">
            <a:extLst>
              <a:ext uri="{28A0092B-C50C-407E-A947-70E740481C1C}">
                <a14:useLocalDpi xmlns:a14="http://schemas.microsoft.com/office/drawing/2010/main" val="0"/>
              </a:ext>
            </a:extLst>
          </a:blip>
          <a:srcRect/>
          <a:stretch>
            <a:fillRect/>
          </a:stretch>
        </p:blipFill>
        <p:spPr bwMode="auto">
          <a:xfrm>
            <a:off x="9279292" y="221009"/>
            <a:ext cx="2777416" cy="782851"/>
          </a:xfrm>
          <a:prstGeom prst="rect">
            <a:avLst/>
          </a:prstGeom>
          <a:noFill/>
          <a:ln>
            <a:noFill/>
          </a:ln>
        </p:spPr>
      </p:pic>
      <p:graphicFrame>
        <p:nvGraphicFramePr>
          <p:cNvPr id="8" name="Table 7">
            <a:extLst>
              <a:ext uri="{FF2B5EF4-FFF2-40B4-BE49-F238E27FC236}">
                <a16:creationId xmlns:a16="http://schemas.microsoft.com/office/drawing/2014/main" id="{A90B035B-9A89-F945-A501-08A53D5A8126}"/>
              </a:ext>
            </a:extLst>
          </p:cNvPr>
          <p:cNvGraphicFramePr>
            <a:graphicFrameLocks noGrp="1"/>
          </p:cNvGraphicFramePr>
          <p:nvPr>
            <p:extLst>
              <p:ext uri="{D42A27DB-BD31-4B8C-83A1-F6EECF244321}">
                <p14:modId xmlns:p14="http://schemas.microsoft.com/office/powerpoint/2010/main" val="1940713863"/>
              </p:ext>
            </p:extLst>
          </p:nvPr>
        </p:nvGraphicFramePr>
        <p:xfrm>
          <a:off x="474785" y="1550872"/>
          <a:ext cx="11471792" cy="4350939"/>
        </p:xfrm>
        <a:graphic>
          <a:graphicData uri="http://schemas.openxmlformats.org/drawingml/2006/table">
            <a:tbl>
              <a:tblPr firstRow="1" firstCol="1" bandRow="1">
                <a:tableStyleId>{5C22544A-7EE6-4342-B048-85BDC9FD1C3A}</a:tableStyleId>
              </a:tblPr>
              <a:tblGrid>
                <a:gridCol w="1202243">
                  <a:extLst>
                    <a:ext uri="{9D8B030D-6E8A-4147-A177-3AD203B41FA5}">
                      <a16:colId xmlns:a16="http://schemas.microsoft.com/office/drawing/2014/main" val="2271215975"/>
                    </a:ext>
                  </a:extLst>
                </a:gridCol>
                <a:gridCol w="1530338">
                  <a:extLst>
                    <a:ext uri="{9D8B030D-6E8A-4147-A177-3AD203B41FA5}">
                      <a16:colId xmlns:a16="http://schemas.microsoft.com/office/drawing/2014/main" val="3919475579"/>
                    </a:ext>
                  </a:extLst>
                </a:gridCol>
                <a:gridCol w="1404148">
                  <a:extLst>
                    <a:ext uri="{9D8B030D-6E8A-4147-A177-3AD203B41FA5}">
                      <a16:colId xmlns:a16="http://schemas.microsoft.com/office/drawing/2014/main" val="2717912872"/>
                    </a:ext>
                  </a:extLst>
                </a:gridCol>
                <a:gridCol w="1404148">
                  <a:extLst>
                    <a:ext uri="{9D8B030D-6E8A-4147-A177-3AD203B41FA5}">
                      <a16:colId xmlns:a16="http://schemas.microsoft.com/office/drawing/2014/main" val="1032576069"/>
                    </a:ext>
                  </a:extLst>
                </a:gridCol>
                <a:gridCol w="1140296">
                  <a:extLst>
                    <a:ext uri="{9D8B030D-6E8A-4147-A177-3AD203B41FA5}">
                      <a16:colId xmlns:a16="http://schemas.microsoft.com/office/drawing/2014/main" val="942964698"/>
                    </a:ext>
                  </a:extLst>
                </a:gridCol>
                <a:gridCol w="1026141">
                  <a:extLst>
                    <a:ext uri="{9D8B030D-6E8A-4147-A177-3AD203B41FA5}">
                      <a16:colId xmlns:a16="http://schemas.microsoft.com/office/drawing/2014/main" val="1256765020"/>
                    </a:ext>
                  </a:extLst>
                </a:gridCol>
                <a:gridCol w="1098433">
                  <a:extLst>
                    <a:ext uri="{9D8B030D-6E8A-4147-A177-3AD203B41FA5}">
                      <a16:colId xmlns:a16="http://schemas.microsoft.com/office/drawing/2014/main" val="837946129"/>
                    </a:ext>
                  </a:extLst>
                </a:gridCol>
                <a:gridCol w="761727">
                  <a:extLst>
                    <a:ext uri="{9D8B030D-6E8A-4147-A177-3AD203B41FA5}">
                      <a16:colId xmlns:a16="http://schemas.microsoft.com/office/drawing/2014/main" val="1956830513"/>
                    </a:ext>
                  </a:extLst>
                </a:gridCol>
                <a:gridCol w="574281">
                  <a:extLst>
                    <a:ext uri="{9D8B030D-6E8A-4147-A177-3AD203B41FA5}">
                      <a16:colId xmlns:a16="http://schemas.microsoft.com/office/drawing/2014/main" val="2866518074"/>
                    </a:ext>
                  </a:extLst>
                </a:gridCol>
                <a:gridCol w="665018">
                  <a:extLst>
                    <a:ext uri="{9D8B030D-6E8A-4147-A177-3AD203B41FA5}">
                      <a16:colId xmlns:a16="http://schemas.microsoft.com/office/drawing/2014/main" val="3002670246"/>
                    </a:ext>
                  </a:extLst>
                </a:gridCol>
                <a:gridCol w="665019">
                  <a:extLst>
                    <a:ext uri="{9D8B030D-6E8A-4147-A177-3AD203B41FA5}">
                      <a16:colId xmlns:a16="http://schemas.microsoft.com/office/drawing/2014/main" val="588107744"/>
                    </a:ext>
                  </a:extLst>
                </a:gridCol>
              </a:tblGrid>
              <a:tr h="425176">
                <a:tc rowSpan="3">
                  <a:txBody>
                    <a:bodyPr/>
                    <a:lstStyle/>
                    <a:p>
                      <a:pPr algn="ctr">
                        <a:lnSpc>
                          <a:spcPct val="107000"/>
                        </a:lnSpc>
                        <a:spcAft>
                          <a:spcPts val="0"/>
                        </a:spcAft>
                      </a:pPr>
                      <a:r>
                        <a:rPr lang="ka-GE" sz="1200">
                          <a:effectLst/>
                          <a:latin typeface="Sylfaen" pitchFamily="18" charset="0"/>
                        </a:rPr>
                        <a:t>პრიორიტეტი</a:t>
                      </a:r>
                      <a:endParaRPr lang="en-GE" sz="1600">
                        <a:effectLst/>
                        <a:latin typeface="Sylfaen" pitchFamily="18" charset="0"/>
                        <a:ea typeface="Calibri" panose="020F0502020204030204" pitchFamily="34" charset="0"/>
                        <a:cs typeface="Times New Roman" panose="02020603050405020304" pitchFamily="18" charset="0"/>
                      </a:endParaRPr>
                    </a:p>
                  </a:txBody>
                  <a:tcPr marL="63010" marR="63010" marT="0" marB="0"/>
                </a:tc>
                <a:tc rowSpan="3">
                  <a:txBody>
                    <a:bodyPr/>
                    <a:lstStyle/>
                    <a:p>
                      <a:pPr>
                        <a:lnSpc>
                          <a:spcPct val="107000"/>
                        </a:lnSpc>
                        <a:spcAft>
                          <a:spcPts val="0"/>
                        </a:spcAft>
                      </a:pPr>
                      <a:r>
                        <a:rPr lang="ka-GE" sz="1200">
                          <a:effectLst/>
                          <a:latin typeface="Sylfaen" pitchFamily="18" charset="0"/>
                        </a:rPr>
                        <a:t>ღონისძიება </a:t>
                      </a:r>
                      <a:endParaRPr lang="en-GE" sz="1600">
                        <a:effectLst/>
                        <a:latin typeface="Sylfaen" pitchFamily="18" charset="0"/>
                      </a:endParaRPr>
                    </a:p>
                    <a:p>
                      <a:pPr>
                        <a:lnSpc>
                          <a:spcPct val="107000"/>
                        </a:lnSpc>
                        <a:spcAft>
                          <a:spcPts val="0"/>
                        </a:spcAft>
                      </a:pPr>
                      <a:r>
                        <a:rPr lang="ka-GE" sz="1200">
                          <a:effectLst/>
                          <a:latin typeface="Sylfaen" pitchFamily="18" charset="0"/>
                        </a:rPr>
                        <a:t> </a:t>
                      </a:r>
                      <a:endParaRPr lang="en-GE" sz="1600">
                        <a:effectLst/>
                        <a:latin typeface="Sylfaen" pitchFamily="18" charset="0"/>
                        <a:ea typeface="Calibri" panose="020F0502020204030204" pitchFamily="34" charset="0"/>
                        <a:cs typeface="Times New Roman" panose="02020603050405020304" pitchFamily="18" charset="0"/>
                      </a:endParaRPr>
                    </a:p>
                  </a:txBody>
                  <a:tcPr marL="63010" marR="63010" marT="0" marB="0"/>
                </a:tc>
                <a:tc gridSpan="9">
                  <a:txBody>
                    <a:bodyPr/>
                    <a:lstStyle/>
                    <a:p>
                      <a:pPr algn="ctr">
                        <a:lnSpc>
                          <a:spcPct val="107000"/>
                        </a:lnSpc>
                        <a:spcAft>
                          <a:spcPts val="0"/>
                        </a:spcAft>
                      </a:pPr>
                      <a:r>
                        <a:rPr lang="ka-GE" sz="1200">
                          <a:effectLst/>
                          <a:latin typeface="Sylfaen" pitchFamily="18" charset="0"/>
                        </a:rPr>
                        <a:t>კონკურსი</a:t>
                      </a:r>
                      <a:endParaRPr lang="en-GE" sz="1600">
                        <a:effectLst/>
                        <a:latin typeface="Sylfaen" pitchFamily="18" charset="0"/>
                        <a:ea typeface="Calibri" panose="020F0502020204030204" pitchFamily="34" charset="0"/>
                        <a:cs typeface="Times New Roman" panose="02020603050405020304" pitchFamily="18" charset="0"/>
                      </a:endParaRPr>
                    </a:p>
                  </a:txBody>
                  <a:tcPr marL="63010" marR="63010" marT="0" marB="0"/>
                </a:tc>
                <a:tc hMerge="1">
                  <a:txBody>
                    <a:bodyPr/>
                    <a:lstStyle/>
                    <a:p>
                      <a:endParaRPr lang="en-GE"/>
                    </a:p>
                  </a:txBody>
                  <a:tcPr/>
                </a:tc>
                <a:tc hMerge="1">
                  <a:txBody>
                    <a:bodyPr/>
                    <a:lstStyle/>
                    <a:p>
                      <a:endParaRPr lang="en-GE"/>
                    </a:p>
                  </a:txBody>
                  <a:tcPr/>
                </a:tc>
                <a:tc hMerge="1">
                  <a:txBody>
                    <a:bodyPr/>
                    <a:lstStyle/>
                    <a:p>
                      <a:endParaRPr lang="en-GE"/>
                    </a:p>
                  </a:txBody>
                  <a:tcPr/>
                </a:tc>
                <a:tc hMerge="1">
                  <a:txBody>
                    <a:bodyPr/>
                    <a:lstStyle/>
                    <a:p>
                      <a:endParaRPr lang="en-GE"/>
                    </a:p>
                  </a:txBody>
                  <a:tcPr/>
                </a:tc>
                <a:tc hMerge="1">
                  <a:txBody>
                    <a:bodyPr/>
                    <a:lstStyle/>
                    <a:p>
                      <a:endParaRPr lang="en-GE"/>
                    </a:p>
                  </a:txBody>
                  <a:tcPr/>
                </a:tc>
                <a:tc hMerge="1">
                  <a:txBody>
                    <a:bodyPr/>
                    <a:lstStyle/>
                    <a:p>
                      <a:endParaRPr lang="en-GE"/>
                    </a:p>
                  </a:txBody>
                  <a:tcPr/>
                </a:tc>
                <a:tc hMerge="1">
                  <a:txBody>
                    <a:bodyPr/>
                    <a:lstStyle/>
                    <a:p>
                      <a:endParaRPr lang="en-GE"/>
                    </a:p>
                  </a:txBody>
                  <a:tcPr/>
                </a:tc>
                <a:tc hMerge="1">
                  <a:txBody>
                    <a:bodyPr/>
                    <a:lstStyle/>
                    <a:p>
                      <a:endParaRPr lang="en-GE"/>
                    </a:p>
                  </a:txBody>
                  <a:tcPr/>
                </a:tc>
                <a:extLst>
                  <a:ext uri="{0D108BD9-81ED-4DB2-BD59-A6C34878D82A}">
                    <a16:rowId xmlns:a16="http://schemas.microsoft.com/office/drawing/2014/main" val="4285229434"/>
                  </a:ext>
                </a:extLst>
              </a:tr>
              <a:tr h="693279">
                <a:tc vMerge="1">
                  <a:txBody>
                    <a:bodyPr/>
                    <a:lstStyle/>
                    <a:p>
                      <a:endParaRPr lang="en-GE"/>
                    </a:p>
                  </a:txBody>
                  <a:tcPr/>
                </a:tc>
                <a:tc vMerge="1">
                  <a:txBody>
                    <a:bodyPr/>
                    <a:lstStyle/>
                    <a:p>
                      <a:endParaRPr lang="en-GE"/>
                    </a:p>
                  </a:txBody>
                  <a:tcPr/>
                </a:tc>
                <a:tc rowSpan="2">
                  <a:txBody>
                    <a:bodyPr/>
                    <a:lstStyle/>
                    <a:p>
                      <a:pPr>
                        <a:lnSpc>
                          <a:spcPct val="107000"/>
                        </a:lnSpc>
                        <a:spcAft>
                          <a:spcPts val="0"/>
                        </a:spcAft>
                      </a:pPr>
                      <a:r>
                        <a:rPr lang="ka-GE" sz="1200" dirty="0">
                          <a:effectLst/>
                          <a:latin typeface="Sylfaen" pitchFamily="18" charset="0"/>
                        </a:rPr>
                        <a:t>კონკურსის ტიპი</a:t>
                      </a:r>
                      <a:endParaRPr lang="en-GE" sz="1600" dirty="0">
                        <a:effectLst/>
                        <a:latin typeface="Sylfaen" pitchFamily="18" charset="0"/>
                        <a:ea typeface="Calibri" panose="020F0502020204030204" pitchFamily="34" charset="0"/>
                        <a:cs typeface="Times New Roman" panose="02020603050405020304" pitchFamily="18" charset="0"/>
                      </a:endParaRPr>
                    </a:p>
                  </a:txBody>
                  <a:tcPr marL="63010" marR="63010" marT="0" marB="0"/>
                </a:tc>
                <a:tc rowSpan="2">
                  <a:txBody>
                    <a:bodyPr/>
                    <a:lstStyle/>
                    <a:p>
                      <a:pPr>
                        <a:lnSpc>
                          <a:spcPct val="107000"/>
                        </a:lnSpc>
                        <a:spcAft>
                          <a:spcPts val="0"/>
                        </a:spcAft>
                      </a:pPr>
                      <a:r>
                        <a:rPr lang="ka-GE" sz="1200">
                          <a:effectLst/>
                          <a:latin typeface="Sylfaen" pitchFamily="18" charset="0"/>
                        </a:rPr>
                        <a:t>პროექტის წარმდგენ(ებ)ი </a:t>
                      </a:r>
                      <a:endParaRPr lang="en-GE" sz="1600">
                        <a:effectLst/>
                        <a:latin typeface="Sylfaen" pitchFamily="18" charset="0"/>
                        <a:ea typeface="Calibri" panose="020F0502020204030204" pitchFamily="34" charset="0"/>
                        <a:cs typeface="Times New Roman" panose="02020603050405020304" pitchFamily="18" charset="0"/>
                      </a:endParaRPr>
                    </a:p>
                  </a:txBody>
                  <a:tcPr marL="63010" marR="63010" marT="0" marB="0"/>
                </a:tc>
                <a:tc rowSpan="2">
                  <a:txBody>
                    <a:bodyPr/>
                    <a:lstStyle/>
                    <a:p>
                      <a:pPr>
                        <a:lnSpc>
                          <a:spcPct val="107000"/>
                        </a:lnSpc>
                        <a:spcAft>
                          <a:spcPts val="0"/>
                        </a:spcAft>
                      </a:pPr>
                      <a:r>
                        <a:rPr lang="ka-GE" sz="1200">
                          <a:effectLst/>
                          <a:latin typeface="Sylfaen" pitchFamily="18" charset="0"/>
                        </a:rPr>
                        <a:t>კონკურსის გამოცხადების თარიღი</a:t>
                      </a:r>
                      <a:endParaRPr lang="en-GE" sz="1600">
                        <a:effectLst/>
                        <a:latin typeface="Sylfaen" pitchFamily="18" charset="0"/>
                      </a:endParaRPr>
                    </a:p>
                    <a:p>
                      <a:pPr>
                        <a:lnSpc>
                          <a:spcPct val="107000"/>
                        </a:lnSpc>
                        <a:spcAft>
                          <a:spcPts val="0"/>
                        </a:spcAft>
                      </a:pPr>
                      <a:r>
                        <a:rPr lang="ka-GE" sz="1200">
                          <a:effectLst/>
                          <a:latin typeface="Sylfaen" pitchFamily="18" charset="0"/>
                        </a:rPr>
                        <a:t> </a:t>
                      </a:r>
                      <a:endParaRPr lang="en-GE" sz="1600">
                        <a:effectLst/>
                        <a:latin typeface="Sylfaen" pitchFamily="18" charset="0"/>
                        <a:ea typeface="Calibri" panose="020F0502020204030204" pitchFamily="34" charset="0"/>
                        <a:cs typeface="Times New Roman" panose="02020603050405020304" pitchFamily="18" charset="0"/>
                      </a:endParaRPr>
                    </a:p>
                  </a:txBody>
                  <a:tcPr marL="63010" marR="63010" marT="0" marB="0"/>
                </a:tc>
                <a:tc gridSpan="5">
                  <a:txBody>
                    <a:bodyPr/>
                    <a:lstStyle/>
                    <a:p>
                      <a:pPr>
                        <a:lnSpc>
                          <a:spcPct val="107000"/>
                        </a:lnSpc>
                        <a:spcAft>
                          <a:spcPts val="0"/>
                        </a:spcAft>
                      </a:pPr>
                      <a:r>
                        <a:rPr lang="ka-GE" sz="1200">
                          <a:effectLst/>
                          <a:latin typeface="Sylfaen" pitchFamily="18" charset="0"/>
                        </a:rPr>
                        <a:t>2020 წელს გამოყოფილი საბიუჯეტო თანხების განაწილება რეგიონების მიხედვით (ლარი)</a:t>
                      </a:r>
                      <a:endParaRPr lang="en-GE" sz="1600">
                        <a:effectLst/>
                        <a:latin typeface="Sylfaen" pitchFamily="18" charset="0"/>
                        <a:ea typeface="Calibri" panose="020F0502020204030204" pitchFamily="34" charset="0"/>
                        <a:cs typeface="Times New Roman" panose="02020603050405020304" pitchFamily="18" charset="0"/>
                      </a:endParaRPr>
                    </a:p>
                  </a:txBody>
                  <a:tcPr marL="63010" marR="63010" marT="0" marB="0"/>
                </a:tc>
                <a:tc hMerge="1">
                  <a:txBody>
                    <a:bodyPr/>
                    <a:lstStyle/>
                    <a:p>
                      <a:endParaRPr lang="en-GE"/>
                    </a:p>
                  </a:txBody>
                  <a:tcPr/>
                </a:tc>
                <a:tc hMerge="1">
                  <a:txBody>
                    <a:bodyPr/>
                    <a:lstStyle/>
                    <a:p>
                      <a:endParaRPr lang="en-GE"/>
                    </a:p>
                  </a:txBody>
                  <a:tcPr/>
                </a:tc>
                <a:tc hMerge="1">
                  <a:txBody>
                    <a:bodyPr/>
                    <a:lstStyle/>
                    <a:p>
                      <a:endParaRPr lang="en-GE"/>
                    </a:p>
                  </a:txBody>
                  <a:tcPr/>
                </a:tc>
                <a:tc hMerge="1">
                  <a:txBody>
                    <a:bodyPr/>
                    <a:lstStyle/>
                    <a:p>
                      <a:endParaRPr lang="en-GE"/>
                    </a:p>
                  </a:txBody>
                  <a:tcPr/>
                </a:tc>
                <a:tc rowSpan="2">
                  <a:txBody>
                    <a:bodyPr/>
                    <a:lstStyle/>
                    <a:p>
                      <a:pPr>
                        <a:lnSpc>
                          <a:spcPct val="107000"/>
                        </a:lnSpc>
                        <a:spcAft>
                          <a:spcPts val="0"/>
                        </a:spcAft>
                      </a:pPr>
                      <a:r>
                        <a:rPr lang="ka-GE" sz="1200">
                          <a:effectLst/>
                          <a:latin typeface="Sylfaen" pitchFamily="18" charset="0"/>
                        </a:rPr>
                        <a:t>სავალდებულო თანადაფინანსება</a:t>
                      </a:r>
                      <a:endParaRPr lang="en-GE" sz="1600">
                        <a:effectLst/>
                        <a:latin typeface="Sylfaen" pitchFamily="18" charset="0"/>
                      </a:endParaRPr>
                    </a:p>
                    <a:p>
                      <a:pPr>
                        <a:lnSpc>
                          <a:spcPct val="107000"/>
                        </a:lnSpc>
                        <a:spcAft>
                          <a:spcPts val="0"/>
                        </a:spcAft>
                      </a:pPr>
                      <a:r>
                        <a:rPr lang="ka-GE" sz="1200">
                          <a:effectLst/>
                          <a:latin typeface="Sylfaen" pitchFamily="18" charset="0"/>
                        </a:rPr>
                        <a:t> </a:t>
                      </a:r>
                      <a:endParaRPr lang="en-GE" sz="1600">
                        <a:effectLst/>
                        <a:latin typeface="Sylfaen" pitchFamily="18" charset="0"/>
                        <a:ea typeface="Calibri" panose="020F0502020204030204" pitchFamily="34" charset="0"/>
                        <a:cs typeface="Times New Roman" panose="02020603050405020304" pitchFamily="18" charset="0"/>
                      </a:endParaRPr>
                    </a:p>
                  </a:txBody>
                  <a:tcPr marL="63010" marR="63010" marT="0" marB="0"/>
                </a:tc>
                <a:extLst>
                  <a:ext uri="{0D108BD9-81ED-4DB2-BD59-A6C34878D82A}">
                    <a16:rowId xmlns:a16="http://schemas.microsoft.com/office/drawing/2014/main" val="2514242625"/>
                  </a:ext>
                </a:extLst>
              </a:tr>
              <a:tr h="1985800">
                <a:tc vMerge="1">
                  <a:txBody>
                    <a:bodyPr/>
                    <a:lstStyle/>
                    <a:p>
                      <a:endParaRPr lang="en-GE"/>
                    </a:p>
                  </a:txBody>
                  <a:tcPr/>
                </a:tc>
                <a:tc vMerge="1">
                  <a:txBody>
                    <a:bodyPr/>
                    <a:lstStyle/>
                    <a:p>
                      <a:endParaRPr lang="en-GE"/>
                    </a:p>
                  </a:txBody>
                  <a:tcPr/>
                </a:tc>
                <a:tc vMerge="1">
                  <a:txBody>
                    <a:bodyPr/>
                    <a:lstStyle/>
                    <a:p>
                      <a:endParaRPr lang="en-GE"/>
                    </a:p>
                  </a:txBody>
                  <a:tcPr/>
                </a:tc>
                <a:tc vMerge="1">
                  <a:txBody>
                    <a:bodyPr/>
                    <a:lstStyle/>
                    <a:p>
                      <a:endParaRPr lang="en-GE"/>
                    </a:p>
                  </a:txBody>
                  <a:tcPr/>
                </a:tc>
                <a:tc vMerge="1">
                  <a:txBody>
                    <a:bodyPr/>
                    <a:lstStyle/>
                    <a:p>
                      <a:endParaRPr lang="en-GE"/>
                    </a:p>
                  </a:txBody>
                  <a:tcPr/>
                </a:tc>
                <a:tc>
                  <a:txBody>
                    <a:bodyPr/>
                    <a:lstStyle/>
                    <a:p>
                      <a:pPr>
                        <a:lnSpc>
                          <a:spcPct val="107000"/>
                        </a:lnSpc>
                        <a:spcAft>
                          <a:spcPts val="0"/>
                        </a:spcAft>
                      </a:pPr>
                      <a:r>
                        <a:rPr lang="ka-GE" sz="1200">
                          <a:effectLst/>
                          <a:latin typeface="Sylfaen" pitchFamily="18" charset="0"/>
                        </a:rPr>
                        <a:t>ჯამი</a:t>
                      </a:r>
                      <a:endParaRPr lang="en-GE" sz="1600">
                        <a:effectLst/>
                        <a:latin typeface="Sylfaen" pitchFamily="18" charset="0"/>
                        <a:ea typeface="Calibri" panose="020F0502020204030204" pitchFamily="34" charset="0"/>
                        <a:cs typeface="Times New Roman" panose="02020603050405020304" pitchFamily="18" charset="0"/>
                      </a:endParaRPr>
                    </a:p>
                  </a:txBody>
                  <a:tcPr marL="63010" marR="63010" marT="0" marB="0"/>
                </a:tc>
                <a:tc>
                  <a:txBody>
                    <a:bodyPr/>
                    <a:lstStyle/>
                    <a:p>
                      <a:pPr>
                        <a:lnSpc>
                          <a:spcPct val="107000"/>
                        </a:lnSpc>
                        <a:spcAft>
                          <a:spcPts val="0"/>
                        </a:spcAft>
                      </a:pPr>
                      <a:r>
                        <a:rPr lang="ka-GE" sz="1200">
                          <a:effectLst/>
                          <a:latin typeface="Sylfaen" pitchFamily="18" charset="0"/>
                        </a:rPr>
                        <a:t>იმერეთი</a:t>
                      </a:r>
                      <a:endParaRPr lang="en-GE" sz="1600">
                        <a:effectLst/>
                        <a:latin typeface="Sylfaen" pitchFamily="18" charset="0"/>
                        <a:ea typeface="Calibri" panose="020F0502020204030204" pitchFamily="34" charset="0"/>
                        <a:cs typeface="Times New Roman" panose="02020603050405020304" pitchFamily="18" charset="0"/>
                      </a:endParaRPr>
                    </a:p>
                  </a:txBody>
                  <a:tcPr marL="63010" marR="63010" marT="0" marB="0"/>
                </a:tc>
                <a:tc>
                  <a:txBody>
                    <a:bodyPr/>
                    <a:lstStyle/>
                    <a:p>
                      <a:pPr>
                        <a:lnSpc>
                          <a:spcPct val="107000"/>
                        </a:lnSpc>
                        <a:spcAft>
                          <a:spcPts val="0"/>
                        </a:spcAft>
                      </a:pPr>
                      <a:r>
                        <a:rPr lang="ka-GE" sz="1200">
                          <a:effectLst/>
                          <a:latin typeface="Sylfaen" pitchFamily="18" charset="0"/>
                        </a:rPr>
                        <a:t>კახეთი</a:t>
                      </a:r>
                      <a:endParaRPr lang="en-GE" sz="1600">
                        <a:effectLst/>
                        <a:latin typeface="Sylfaen" pitchFamily="18" charset="0"/>
                        <a:ea typeface="Calibri" panose="020F0502020204030204" pitchFamily="34" charset="0"/>
                        <a:cs typeface="Times New Roman" panose="02020603050405020304" pitchFamily="18" charset="0"/>
                      </a:endParaRPr>
                    </a:p>
                  </a:txBody>
                  <a:tcPr marL="63010" marR="63010" marT="0" marB="0"/>
                </a:tc>
                <a:tc>
                  <a:txBody>
                    <a:bodyPr/>
                    <a:lstStyle/>
                    <a:p>
                      <a:pPr>
                        <a:lnSpc>
                          <a:spcPct val="107000"/>
                        </a:lnSpc>
                        <a:spcAft>
                          <a:spcPts val="0"/>
                        </a:spcAft>
                      </a:pPr>
                      <a:r>
                        <a:rPr lang="ka-GE" sz="1200">
                          <a:effectLst/>
                          <a:latin typeface="Sylfaen" pitchFamily="18" charset="0"/>
                        </a:rPr>
                        <a:t>გურია</a:t>
                      </a:r>
                      <a:endParaRPr lang="en-GE" sz="1600">
                        <a:effectLst/>
                        <a:latin typeface="Sylfaen" pitchFamily="18" charset="0"/>
                        <a:ea typeface="Calibri" panose="020F0502020204030204" pitchFamily="34" charset="0"/>
                        <a:cs typeface="Times New Roman" panose="02020603050405020304" pitchFamily="18" charset="0"/>
                      </a:endParaRPr>
                    </a:p>
                  </a:txBody>
                  <a:tcPr marL="63010" marR="63010" marT="0" marB="0"/>
                </a:tc>
                <a:tc>
                  <a:txBody>
                    <a:bodyPr/>
                    <a:lstStyle/>
                    <a:p>
                      <a:pPr>
                        <a:lnSpc>
                          <a:spcPct val="107000"/>
                        </a:lnSpc>
                        <a:spcAft>
                          <a:spcPts val="0"/>
                        </a:spcAft>
                      </a:pPr>
                      <a:r>
                        <a:rPr lang="ka-GE" sz="1200">
                          <a:effectLst/>
                          <a:latin typeface="Sylfaen" pitchFamily="18" charset="0"/>
                        </a:rPr>
                        <a:t>რაჭა-ლეჩხუმი და ქვემო სვანეთი</a:t>
                      </a:r>
                      <a:endParaRPr lang="en-GE" sz="1600">
                        <a:effectLst/>
                        <a:latin typeface="Sylfaen" pitchFamily="18" charset="0"/>
                        <a:ea typeface="Calibri" panose="020F0502020204030204" pitchFamily="34" charset="0"/>
                        <a:cs typeface="Times New Roman" panose="02020603050405020304" pitchFamily="18" charset="0"/>
                      </a:endParaRPr>
                    </a:p>
                  </a:txBody>
                  <a:tcPr marL="63010" marR="63010" marT="0" marB="0"/>
                </a:tc>
                <a:tc vMerge="1">
                  <a:txBody>
                    <a:bodyPr/>
                    <a:lstStyle/>
                    <a:p>
                      <a:endParaRPr lang="en-GE"/>
                    </a:p>
                  </a:txBody>
                  <a:tcPr/>
                </a:tc>
                <a:extLst>
                  <a:ext uri="{0D108BD9-81ED-4DB2-BD59-A6C34878D82A}">
                    <a16:rowId xmlns:a16="http://schemas.microsoft.com/office/drawing/2014/main" val="409192685"/>
                  </a:ext>
                </a:extLst>
              </a:tr>
              <a:tr h="1246684">
                <a:tc>
                  <a:txBody>
                    <a:bodyPr/>
                    <a:lstStyle/>
                    <a:p>
                      <a:pPr marL="71755" marR="71755" algn="ctr">
                        <a:lnSpc>
                          <a:spcPct val="107000"/>
                        </a:lnSpc>
                        <a:spcAft>
                          <a:spcPts val="0"/>
                        </a:spcAft>
                      </a:pPr>
                      <a:r>
                        <a:rPr lang="ka-GE" sz="1200">
                          <a:effectLst/>
                          <a:latin typeface="Sylfaen" pitchFamily="18" charset="0"/>
                        </a:rPr>
                        <a:t>4. ინტეგრირებული ადგილობრივი განვითარება</a:t>
                      </a:r>
                      <a:endParaRPr lang="en-GE" sz="1600">
                        <a:effectLst/>
                        <a:latin typeface="Sylfaen" pitchFamily="18" charset="0"/>
                        <a:ea typeface="Calibri" panose="020F0502020204030204" pitchFamily="34" charset="0"/>
                        <a:cs typeface="Times New Roman" panose="02020603050405020304" pitchFamily="18" charset="0"/>
                      </a:endParaRPr>
                    </a:p>
                  </a:txBody>
                  <a:tcPr marL="63010" marR="63010" marT="0" marB="0" vert="vert270"/>
                </a:tc>
                <a:tc>
                  <a:txBody>
                    <a:bodyPr/>
                    <a:lstStyle/>
                    <a:p>
                      <a:pPr>
                        <a:lnSpc>
                          <a:spcPct val="107000"/>
                        </a:lnSpc>
                        <a:spcAft>
                          <a:spcPts val="0"/>
                        </a:spcAft>
                      </a:pPr>
                      <a:r>
                        <a:rPr lang="ka-GE" sz="1200">
                          <a:effectLst/>
                          <a:latin typeface="Sylfaen" pitchFamily="18" charset="0"/>
                        </a:rPr>
                        <a:t>4.2 ადგილობრივი ბიზნესის განვითარების ხელშემწყობი ინფრასტრუქტურის მოწყობა </a:t>
                      </a:r>
                      <a:endParaRPr lang="en-GE" sz="1600">
                        <a:effectLst/>
                        <a:latin typeface="Sylfaen" pitchFamily="18" charset="0"/>
                        <a:ea typeface="Calibri" panose="020F0502020204030204" pitchFamily="34" charset="0"/>
                        <a:cs typeface="Times New Roman" panose="02020603050405020304" pitchFamily="18" charset="0"/>
                      </a:endParaRPr>
                    </a:p>
                  </a:txBody>
                  <a:tcPr marL="63010" marR="63010" marT="0" marB="0"/>
                </a:tc>
                <a:tc>
                  <a:txBody>
                    <a:bodyPr/>
                    <a:lstStyle/>
                    <a:p>
                      <a:pPr>
                        <a:lnSpc>
                          <a:spcPct val="107000"/>
                        </a:lnSpc>
                        <a:spcAft>
                          <a:spcPts val="0"/>
                        </a:spcAft>
                      </a:pPr>
                      <a:r>
                        <a:rPr lang="ka-GE" sz="1200">
                          <a:effectLst/>
                          <a:latin typeface="Sylfaen" pitchFamily="18" charset="0"/>
                        </a:rPr>
                        <a:t>სრული საპროექტო განაცხადების კონკურსი</a:t>
                      </a:r>
                      <a:endParaRPr lang="en-GE" sz="1600">
                        <a:effectLst/>
                        <a:latin typeface="Sylfaen" pitchFamily="18" charset="0"/>
                        <a:ea typeface="Calibri" panose="020F0502020204030204" pitchFamily="34" charset="0"/>
                        <a:cs typeface="Times New Roman" panose="02020603050405020304" pitchFamily="18" charset="0"/>
                      </a:endParaRPr>
                    </a:p>
                  </a:txBody>
                  <a:tcPr marL="63010" marR="63010" marT="0" marB="0"/>
                </a:tc>
                <a:tc>
                  <a:txBody>
                    <a:bodyPr/>
                    <a:lstStyle/>
                    <a:p>
                      <a:pPr>
                        <a:lnSpc>
                          <a:spcPct val="107000"/>
                        </a:lnSpc>
                        <a:spcAft>
                          <a:spcPts val="0"/>
                        </a:spcAft>
                      </a:pPr>
                      <a:r>
                        <a:rPr lang="ka-GE" sz="1200" dirty="0">
                          <a:effectLst/>
                          <a:latin typeface="Sylfaen" pitchFamily="18" charset="0"/>
                        </a:rPr>
                        <a:t>საპილოტე რეგიონის მუნიციპალიტეტი</a:t>
                      </a:r>
                      <a:endParaRPr lang="en-GE" sz="1600" dirty="0">
                        <a:effectLst/>
                        <a:latin typeface="Sylfaen" pitchFamily="18" charset="0"/>
                        <a:ea typeface="Calibri" panose="020F0502020204030204" pitchFamily="34" charset="0"/>
                        <a:cs typeface="Times New Roman" panose="02020603050405020304" pitchFamily="18" charset="0"/>
                      </a:endParaRPr>
                    </a:p>
                  </a:txBody>
                  <a:tcPr marL="63010" marR="63010" marT="0" marB="0"/>
                </a:tc>
                <a:tc>
                  <a:txBody>
                    <a:bodyPr/>
                    <a:lstStyle/>
                    <a:p>
                      <a:pPr>
                        <a:lnSpc>
                          <a:spcPct val="107000"/>
                        </a:lnSpc>
                        <a:spcAft>
                          <a:spcPts val="0"/>
                        </a:spcAft>
                      </a:pPr>
                      <a:r>
                        <a:rPr lang="ka-GE" sz="1200" dirty="0">
                          <a:effectLst/>
                          <a:latin typeface="Sylfaen" pitchFamily="18" charset="0"/>
                          <a:ea typeface="Calibri" panose="020F0502020204030204" pitchFamily="34" charset="0"/>
                          <a:cs typeface="Times New Roman" panose="02020603050405020304" pitchFamily="18" charset="0"/>
                        </a:rPr>
                        <a:t>27 მაისი, 2020</a:t>
                      </a:r>
                      <a:endParaRPr lang="en-GE" sz="1600" dirty="0">
                        <a:effectLst/>
                        <a:latin typeface="Sylfaen" pitchFamily="18" charset="0"/>
                        <a:ea typeface="Calibri" panose="020F0502020204030204" pitchFamily="34" charset="0"/>
                        <a:cs typeface="Times New Roman" panose="02020603050405020304" pitchFamily="18" charset="0"/>
                      </a:endParaRPr>
                    </a:p>
                  </a:txBody>
                  <a:tcPr marL="63010" marR="63010" marT="0" marB="0"/>
                </a:tc>
                <a:tc>
                  <a:txBody>
                    <a:bodyPr/>
                    <a:lstStyle/>
                    <a:p>
                      <a:pPr>
                        <a:lnSpc>
                          <a:spcPct val="107000"/>
                        </a:lnSpc>
                        <a:spcAft>
                          <a:spcPts val="0"/>
                        </a:spcAft>
                      </a:pPr>
                      <a:r>
                        <a:rPr lang="ka-GE" sz="1200" dirty="0">
                          <a:effectLst/>
                          <a:latin typeface="Sylfaen" pitchFamily="18" charset="0"/>
                        </a:rPr>
                        <a:t>5,000,000 </a:t>
                      </a:r>
                      <a:endParaRPr lang="en-GE" sz="1600" dirty="0">
                        <a:effectLst/>
                        <a:latin typeface="Sylfaen" pitchFamily="18" charset="0"/>
                        <a:ea typeface="Calibri" panose="020F0502020204030204" pitchFamily="34" charset="0"/>
                        <a:cs typeface="Times New Roman" panose="02020603050405020304" pitchFamily="18" charset="0"/>
                      </a:endParaRPr>
                    </a:p>
                  </a:txBody>
                  <a:tcPr marL="63010" marR="63010" marT="0" marB="0"/>
                </a:tc>
                <a:tc>
                  <a:txBody>
                    <a:bodyPr/>
                    <a:lstStyle/>
                    <a:p>
                      <a:pPr>
                        <a:lnSpc>
                          <a:spcPct val="107000"/>
                        </a:lnSpc>
                        <a:spcAft>
                          <a:spcPts val="0"/>
                        </a:spcAft>
                      </a:pPr>
                      <a:r>
                        <a:rPr lang="ka-GE" sz="1200">
                          <a:effectLst/>
                          <a:latin typeface="Sylfaen" pitchFamily="18" charset="0"/>
                        </a:rPr>
                        <a:t>2,188,000</a:t>
                      </a:r>
                      <a:endParaRPr lang="en-GE" sz="1600">
                        <a:effectLst/>
                        <a:latin typeface="Sylfaen" pitchFamily="18" charset="0"/>
                        <a:ea typeface="Calibri" panose="020F0502020204030204" pitchFamily="34" charset="0"/>
                        <a:cs typeface="Times New Roman" panose="02020603050405020304" pitchFamily="18" charset="0"/>
                      </a:endParaRPr>
                    </a:p>
                  </a:txBody>
                  <a:tcPr marL="63010" marR="63010" marT="0" marB="0"/>
                </a:tc>
                <a:tc>
                  <a:txBody>
                    <a:bodyPr/>
                    <a:lstStyle/>
                    <a:p>
                      <a:pPr>
                        <a:lnSpc>
                          <a:spcPct val="107000"/>
                        </a:lnSpc>
                        <a:spcAft>
                          <a:spcPts val="0"/>
                        </a:spcAft>
                      </a:pPr>
                      <a:r>
                        <a:rPr lang="ka-GE" sz="1200">
                          <a:effectLst/>
                          <a:latin typeface="Sylfaen" pitchFamily="18" charset="0"/>
                        </a:rPr>
                        <a:t>1,782,000</a:t>
                      </a:r>
                      <a:endParaRPr lang="en-GE" sz="1600">
                        <a:effectLst/>
                        <a:latin typeface="Sylfaen" pitchFamily="18" charset="0"/>
                        <a:ea typeface="Calibri" panose="020F0502020204030204" pitchFamily="34" charset="0"/>
                        <a:cs typeface="Times New Roman" panose="02020603050405020304" pitchFamily="18" charset="0"/>
                      </a:endParaRPr>
                    </a:p>
                  </a:txBody>
                  <a:tcPr marL="63010" marR="63010" marT="0" marB="0"/>
                </a:tc>
                <a:tc>
                  <a:txBody>
                    <a:bodyPr/>
                    <a:lstStyle/>
                    <a:p>
                      <a:pPr>
                        <a:lnSpc>
                          <a:spcPct val="107000"/>
                        </a:lnSpc>
                        <a:spcAft>
                          <a:spcPts val="0"/>
                        </a:spcAft>
                      </a:pPr>
                      <a:r>
                        <a:rPr lang="ka-GE" sz="1200">
                          <a:effectLst/>
                          <a:latin typeface="Sylfaen" pitchFamily="18" charset="0"/>
                        </a:rPr>
                        <a:t>701,000</a:t>
                      </a:r>
                      <a:endParaRPr lang="en-GE" sz="1600">
                        <a:effectLst/>
                        <a:latin typeface="Sylfaen" pitchFamily="18" charset="0"/>
                        <a:ea typeface="Calibri" panose="020F0502020204030204" pitchFamily="34" charset="0"/>
                        <a:cs typeface="Times New Roman" panose="02020603050405020304" pitchFamily="18" charset="0"/>
                      </a:endParaRPr>
                    </a:p>
                  </a:txBody>
                  <a:tcPr marL="63010" marR="63010" marT="0" marB="0"/>
                </a:tc>
                <a:tc>
                  <a:txBody>
                    <a:bodyPr/>
                    <a:lstStyle/>
                    <a:p>
                      <a:pPr>
                        <a:lnSpc>
                          <a:spcPct val="107000"/>
                        </a:lnSpc>
                        <a:spcAft>
                          <a:spcPts val="0"/>
                        </a:spcAft>
                      </a:pPr>
                      <a:r>
                        <a:rPr lang="ka-GE" sz="1200">
                          <a:effectLst/>
                          <a:latin typeface="Sylfaen" pitchFamily="18" charset="0"/>
                        </a:rPr>
                        <a:t>329,000</a:t>
                      </a:r>
                      <a:endParaRPr lang="en-GE" sz="1600">
                        <a:effectLst/>
                        <a:latin typeface="Sylfaen" pitchFamily="18" charset="0"/>
                        <a:ea typeface="Calibri" panose="020F0502020204030204" pitchFamily="34" charset="0"/>
                        <a:cs typeface="Times New Roman" panose="02020603050405020304" pitchFamily="18" charset="0"/>
                      </a:endParaRPr>
                    </a:p>
                  </a:txBody>
                  <a:tcPr marL="63010" marR="63010" marT="0" marB="0"/>
                </a:tc>
                <a:tc>
                  <a:txBody>
                    <a:bodyPr/>
                    <a:lstStyle/>
                    <a:p>
                      <a:pPr>
                        <a:lnSpc>
                          <a:spcPct val="107000"/>
                        </a:lnSpc>
                        <a:spcAft>
                          <a:spcPts val="0"/>
                        </a:spcAft>
                      </a:pPr>
                      <a:r>
                        <a:rPr lang="ka-GE" sz="1200" dirty="0">
                          <a:effectLst/>
                          <a:latin typeface="Sylfaen" pitchFamily="18" charset="0"/>
                        </a:rPr>
                        <a:t>0%</a:t>
                      </a:r>
                      <a:endParaRPr lang="en-GE" sz="1600" dirty="0">
                        <a:effectLst/>
                        <a:latin typeface="Sylfaen" pitchFamily="18" charset="0"/>
                      </a:endParaRPr>
                    </a:p>
                    <a:p>
                      <a:pPr>
                        <a:lnSpc>
                          <a:spcPct val="107000"/>
                        </a:lnSpc>
                        <a:spcAft>
                          <a:spcPts val="0"/>
                        </a:spcAft>
                      </a:pPr>
                      <a:r>
                        <a:rPr lang="ka-GE" sz="1200" dirty="0">
                          <a:effectLst/>
                          <a:latin typeface="Sylfaen" pitchFamily="18" charset="0"/>
                        </a:rPr>
                        <a:t> </a:t>
                      </a:r>
                      <a:endParaRPr lang="en-GE" sz="1600" dirty="0">
                        <a:effectLst/>
                        <a:latin typeface="Sylfaen" pitchFamily="18" charset="0"/>
                        <a:ea typeface="Calibri" panose="020F0502020204030204" pitchFamily="34" charset="0"/>
                        <a:cs typeface="Times New Roman" panose="02020603050405020304" pitchFamily="18" charset="0"/>
                      </a:endParaRPr>
                    </a:p>
                  </a:txBody>
                  <a:tcPr marL="63010" marR="63010" marT="0" marB="0"/>
                </a:tc>
                <a:extLst>
                  <a:ext uri="{0D108BD9-81ED-4DB2-BD59-A6C34878D82A}">
                    <a16:rowId xmlns:a16="http://schemas.microsoft.com/office/drawing/2014/main" val="1037287640"/>
                  </a:ext>
                </a:extLst>
              </a:tr>
            </a:tbl>
          </a:graphicData>
        </a:graphic>
      </p:graphicFrame>
    </p:spTree>
    <p:extLst>
      <p:ext uri="{BB962C8B-B14F-4D97-AF65-F5344CB8AC3E}">
        <p14:creationId xmlns:p14="http://schemas.microsoft.com/office/powerpoint/2010/main" val="1785319675"/>
      </p:ext>
    </p:extLst>
  </p:cSld>
  <p:clrMapOvr>
    <a:masterClrMapping/>
  </p:clrMapOvr>
  <p:transition spd="slow">
    <p:push dir="u"/>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4785" y="258666"/>
            <a:ext cx="10515600" cy="707535"/>
          </a:xfrm>
        </p:spPr>
        <p:txBody>
          <a:bodyPr>
            <a:normAutofit/>
          </a:bodyPr>
          <a:lstStyle/>
          <a:p>
            <a:r>
              <a:rPr lang="ka-GE" sz="3200" b="1" dirty="0">
                <a:latin typeface="Sylfaen" panose="010A0502050306030303" pitchFamily="18" charset="0"/>
              </a:rPr>
              <a:t>პროექტების შეფასება</a:t>
            </a:r>
            <a:endParaRPr lang="en-US" sz="3200" b="1" dirty="0">
              <a:latin typeface="Sylfaen" panose="010A0502050306030303" pitchFamily="18" charset="0"/>
            </a:endParaRPr>
          </a:p>
        </p:txBody>
      </p:sp>
      <p:sp>
        <p:nvSpPr>
          <p:cNvPr id="3" name="Content Placeholder 2"/>
          <p:cNvSpPr>
            <a:spLocks noGrp="1"/>
          </p:cNvSpPr>
          <p:nvPr>
            <p:ph idx="1"/>
          </p:nvPr>
        </p:nvSpPr>
        <p:spPr>
          <a:xfrm>
            <a:off x="474785" y="1362456"/>
            <a:ext cx="11366695" cy="4814507"/>
          </a:xfrm>
        </p:spPr>
        <p:txBody>
          <a:bodyPr vert="horz" lIns="91440" tIns="45720" rIns="91440" bIns="45720" rtlCol="0">
            <a:normAutofit/>
          </a:bodyPr>
          <a:lstStyle/>
          <a:p>
            <a:pPr marL="0" indent="0" algn="just">
              <a:buNone/>
            </a:pPr>
            <a:endParaRPr lang="ka-GE" sz="1800" dirty="0">
              <a:solidFill>
                <a:schemeClr val="bg1"/>
              </a:solidFill>
              <a:latin typeface="Sylfaen" panose="010A0502050306030303" pitchFamily="18" charset="0"/>
            </a:endParaRPr>
          </a:p>
          <a:p>
            <a:pPr algn="just">
              <a:buFont typeface="Wingdings" panose="05000000000000000000" pitchFamily="2" charset="2"/>
              <a:buChar char="Ø"/>
            </a:pPr>
            <a:r>
              <a:rPr lang="ka-GE" sz="1800" dirty="0">
                <a:solidFill>
                  <a:schemeClr val="bg1"/>
                </a:solidFill>
                <a:latin typeface="Sylfaen" panose="010A0502050306030303" pitchFamily="18" charset="0"/>
              </a:rPr>
              <a:t>პროექტის შეფასებას ახორციელებს </a:t>
            </a:r>
            <a:r>
              <a:rPr lang="ka-GE" sz="1800" b="1" dirty="0">
                <a:solidFill>
                  <a:schemeClr val="bg1"/>
                </a:solidFill>
                <a:latin typeface="Sylfaen" panose="010A0502050306030303" pitchFamily="18" charset="0"/>
              </a:rPr>
              <a:t>სახელმწიფო რწმუნებულის ადმინისტრაციის შესაბამისი სამსახური</a:t>
            </a:r>
            <a:r>
              <a:rPr lang="ka-GE" sz="1800" dirty="0">
                <a:solidFill>
                  <a:schemeClr val="bg1"/>
                </a:solidFill>
                <a:latin typeface="Sylfaen" panose="010A0502050306030303" pitchFamily="18" charset="0"/>
              </a:rPr>
              <a:t>, რომელიც აფასებს წარდგენილ საპროექტო იდეების განაცხადებსა და საპროექტო წინადადებების სრულ განაცხადებს, შეფასების კრიტერიუმების შესაბამისად.</a:t>
            </a:r>
          </a:p>
          <a:p>
            <a:pPr algn="just">
              <a:buFont typeface="Wingdings" panose="05000000000000000000" pitchFamily="2" charset="2"/>
              <a:buChar char="Ø"/>
            </a:pPr>
            <a:r>
              <a:rPr lang="ka-GE" sz="1800" dirty="0">
                <a:solidFill>
                  <a:schemeClr val="bg1"/>
                </a:solidFill>
                <a:latin typeface="Sylfaen" panose="010A0502050306030303" pitchFamily="18" charset="0"/>
              </a:rPr>
              <a:t>სახელმწიფო რწმუნებულის ადმინისტრაციის სამსახური უფლებამოსილია მოიწვიოს სხვადასხვა ადმინისტრაციული ორგანოს წარმომადგენლები და შესაბამისი ექსპერტ(ებ)ი.</a:t>
            </a:r>
          </a:p>
          <a:p>
            <a:pPr algn="just">
              <a:buFont typeface="Wingdings" panose="05000000000000000000" pitchFamily="2" charset="2"/>
              <a:buChar char="Ø"/>
            </a:pPr>
            <a:r>
              <a:rPr lang="ka-GE" sz="1800" dirty="0">
                <a:solidFill>
                  <a:schemeClr val="bg1"/>
                </a:solidFill>
                <a:latin typeface="Sylfaen" panose="010A0502050306030303" pitchFamily="18" charset="0"/>
              </a:rPr>
              <a:t>ცენტრალურ დონეზე წარმოდგენილი პროგრამები და სტრატეგიული მნიშვნელობის პროექტები ფასდება საკონკურსო პირობების შესაბამისად, კომისიის მიერ შექმნილი სამუშაო ჯგუფის მიერ</a:t>
            </a:r>
          </a:p>
          <a:p>
            <a:pPr algn="just">
              <a:buFont typeface="Wingdings" panose="05000000000000000000" pitchFamily="2" charset="2"/>
              <a:buChar char="Ø"/>
            </a:pPr>
            <a:r>
              <a:rPr lang="ka-GE" sz="1800" dirty="0">
                <a:solidFill>
                  <a:schemeClr val="bg1"/>
                </a:solidFill>
                <a:latin typeface="Sylfaen" panose="010A0502050306030303" pitchFamily="18" charset="0"/>
              </a:rPr>
              <a:t>შეფასების ფარგლებში პროექტი გადის:</a:t>
            </a:r>
          </a:p>
          <a:p>
            <a:pPr lvl="1" algn="just">
              <a:buFont typeface="Wingdings" panose="05000000000000000000" pitchFamily="2" charset="2"/>
              <a:buChar char="Ø"/>
            </a:pPr>
            <a:r>
              <a:rPr lang="ka-GE" sz="1400" b="1" dirty="0">
                <a:solidFill>
                  <a:schemeClr val="bg1"/>
                </a:solidFill>
                <a:latin typeface="Sylfaen" panose="010A0502050306030303" pitchFamily="18" charset="0"/>
              </a:rPr>
              <a:t>ადმინისტრაციული და შესაბამისობის შემოწმებას</a:t>
            </a:r>
          </a:p>
          <a:p>
            <a:pPr lvl="1" algn="just">
              <a:buFont typeface="Wingdings" panose="05000000000000000000" pitchFamily="2" charset="2"/>
              <a:buChar char="Ø"/>
            </a:pPr>
            <a:r>
              <a:rPr lang="ka-GE" sz="1400" b="1" dirty="0">
                <a:solidFill>
                  <a:schemeClr val="bg1"/>
                </a:solidFill>
                <a:latin typeface="Sylfaen" panose="010A0502050306030303" pitchFamily="18" charset="0"/>
              </a:rPr>
              <a:t>ტექნიკური ქულის მინიჭების პროცესს</a:t>
            </a:r>
          </a:p>
          <a:p>
            <a:pPr marL="457200" lvl="1" indent="0" algn="just">
              <a:buNone/>
            </a:pPr>
            <a:endParaRPr lang="ka-GE" sz="1400" b="1" dirty="0">
              <a:solidFill>
                <a:schemeClr val="bg1"/>
              </a:solidFill>
              <a:latin typeface="Sylfaen" panose="010A0502050306030303" pitchFamily="18" charset="0"/>
            </a:endParaRPr>
          </a:p>
          <a:p>
            <a:pPr algn="just">
              <a:buFont typeface="Wingdings" panose="05000000000000000000" pitchFamily="2" charset="2"/>
              <a:buChar char="Ø"/>
            </a:pPr>
            <a:r>
              <a:rPr lang="ka-GE" sz="1800" dirty="0">
                <a:solidFill>
                  <a:schemeClr val="bg1"/>
                </a:solidFill>
                <a:latin typeface="Sylfaen" panose="010A0502050306030303" pitchFamily="18" charset="0"/>
              </a:rPr>
              <a:t>1 ეტაპიანი და 2 ეტაპიანი კონკურსი და შეფასება</a:t>
            </a:r>
          </a:p>
          <a:p>
            <a:pPr algn="just">
              <a:buFont typeface="Wingdings" panose="05000000000000000000" pitchFamily="2" charset="2"/>
              <a:buChar char="Ø"/>
            </a:pPr>
            <a:endParaRPr lang="ka-GE" sz="1800" dirty="0">
              <a:solidFill>
                <a:schemeClr val="bg1"/>
              </a:solidFill>
              <a:latin typeface="Sylfaen" panose="010A0502050306030303" pitchFamily="18" charset="0"/>
            </a:endParaRPr>
          </a:p>
          <a:p>
            <a:pPr marL="0" indent="0" algn="just">
              <a:buNone/>
            </a:pPr>
            <a:endParaRPr lang="ka-GE" sz="1800" dirty="0">
              <a:solidFill>
                <a:schemeClr val="bg1"/>
              </a:solidFill>
              <a:latin typeface="Sylfaen" panose="010A0502050306030303" pitchFamily="18" charset="0"/>
            </a:endParaRPr>
          </a:p>
          <a:p>
            <a:pPr marL="0" indent="0" algn="just">
              <a:buNone/>
            </a:pPr>
            <a:endParaRPr lang="ka-GE" sz="1800" dirty="0">
              <a:solidFill>
                <a:schemeClr val="bg1"/>
              </a:solidFill>
              <a:latin typeface="Sylfaen" panose="010A0502050306030303" pitchFamily="18" charset="0"/>
            </a:endParaRPr>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9279292" y="221009"/>
            <a:ext cx="2777416" cy="782851"/>
          </a:xfrm>
          <a:prstGeom prst="rect">
            <a:avLst/>
          </a:prstGeom>
          <a:noFill/>
          <a:ln>
            <a:noFill/>
          </a:ln>
        </p:spPr>
      </p:pic>
    </p:spTree>
    <p:extLst>
      <p:ext uri="{BB962C8B-B14F-4D97-AF65-F5344CB8AC3E}">
        <p14:creationId xmlns:p14="http://schemas.microsoft.com/office/powerpoint/2010/main" val="243375010"/>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54979"/>
            <a:ext cx="10515600" cy="800100"/>
          </a:xfrm>
        </p:spPr>
        <p:txBody>
          <a:bodyPr vert="horz" lIns="91440" tIns="45720" rIns="91440" bIns="45720" rtlCol="0" anchor="ctr">
            <a:normAutofit/>
          </a:bodyPr>
          <a:lstStyle/>
          <a:p>
            <a:r>
              <a:rPr lang="ka-GE" sz="3200" b="1" dirty="0">
                <a:latin typeface="Sylfaen" panose="010A0502050306030303" pitchFamily="18" charset="0"/>
              </a:rPr>
              <a:t>საპილოტე რეგიონები</a:t>
            </a:r>
            <a:endParaRPr lang="en-US" sz="3200" b="1" dirty="0">
              <a:latin typeface="Sylfaen" panose="010A0502050306030303" pitchFamily="18" charset="0"/>
            </a:endParaRPr>
          </a:p>
        </p:txBody>
      </p:sp>
      <p:pic>
        <p:nvPicPr>
          <p:cNvPr id="4" name="Content Placeholder 7">
            <a:extLst>
              <a:ext uri="{FF2B5EF4-FFF2-40B4-BE49-F238E27FC236}">
                <a16:creationId xmlns:a16="http://schemas.microsoft.com/office/drawing/2014/main" id="{538A6980-7C61-4F63-B2DF-DF4124679596}"/>
              </a:ext>
            </a:extLst>
          </p:cNvPr>
          <p:cNvPicPr>
            <a:picLocks noChangeAspect="1"/>
          </p:cNvPicPr>
          <p:nvPr/>
        </p:nvPicPr>
        <p:blipFill rotWithShape="1">
          <a:blip r:embed="rId2"/>
          <a:srcRect b="3878"/>
          <a:stretch/>
        </p:blipFill>
        <p:spPr>
          <a:xfrm>
            <a:off x="5662246" y="1273327"/>
            <a:ext cx="6529754" cy="4715991"/>
          </a:xfrm>
          <a:prstGeom prst="rect">
            <a:avLst/>
          </a:prstGeom>
        </p:spPr>
      </p:pic>
      <p:sp>
        <p:nvSpPr>
          <p:cNvPr id="3" name="TextBox 2"/>
          <p:cNvSpPr txBox="1"/>
          <p:nvPr/>
        </p:nvSpPr>
        <p:spPr>
          <a:xfrm>
            <a:off x="93724" y="1685687"/>
            <a:ext cx="5568522" cy="4278094"/>
          </a:xfrm>
          <a:prstGeom prst="rect">
            <a:avLst/>
          </a:prstGeom>
          <a:noFill/>
        </p:spPr>
        <p:txBody>
          <a:bodyPr wrap="square" rtlCol="0">
            <a:spAutoFit/>
          </a:bodyPr>
          <a:lstStyle/>
          <a:p>
            <a:pPr algn="just"/>
            <a:endParaRPr lang="ka-GE" sz="1600" dirty="0">
              <a:solidFill>
                <a:schemeClr val="bg1"/>
              </a:solidFill>
              <a:latin typeface="Sylfaen" panose="010A0502050306030303" pitchFamily="18" charset="0"/>
            </a:endParaRPr>
          </a:p>
          <a:p>
            <a:pPr marL="285750" indent="-285750" algn="just">
              <a:buFont typeface="Wingdings" panose="05000000000000000000" pitchFamily="2" charset="2"/>
              <a:buChar char="Ø"/>
            </a:pPr>
            <a:r>
              <a:rPr lang="ka-GE" sz="1600" dirty="0">
                <a:solidFill>
                  <a:schemeClr val="bg1"/>
                </a:solidFill>
                <a:latin typeface="Sylfaen" panose="010A0502050306030303" pitchFamily="18" charset="0"/>
              </a:rPr>
              <a:t>2018 წლის 27 აგვისტოს საქართველოს მთავრობის №1713 განკარგულებით განისაზღვრა საქართველოს </a:t>
            </a:r>
            <a:r>
              <a:rPr lang="ka-GE" sz="1600" b="1" dirty="0">
                <a:solidFill>
                  <a:srgbClr val="002060"/>
                </a:solidFill>
                <a:latin typeface="Sylfaen" panose="010A0502050306030303" pitchFamily="18" charset="0"/>
              </a:rPr>
              <a:t>ოთხი საპილოტე რეგიონი: კახეთი, იმერეთი, გურია და რაჭა-ლეჩხუმი და ქვემო სვანეთი</a:t>
            </a:r>
          </a:p>
          <a:p>
            <a:pPr marL="285750" indent="-285750" algn="just">
              <a:buFont typeface="Wingdings" panose="05000000000000000000" pitchFamily="2" charset="2"/>
              <a:buChar char="Ø"/>
            </a:pPr>
            <a:endParaRPr lang="ka-GE" sz="1600" dirty="0">
              <a:solidFill>
                <a:schemeClr val="bg1"/>
              </a:solidFill>
              <a:latin typeface="Sylfaen" panose="010A0502050306030303" pitchFamily="18" charset="0"/>
            </a:endParaRPr>
          </a:p>
          <a:p>
            <a:pPr marL="285750" indent="-285750" algn="just">
              <a:buFont typeface="Wingdings" panose="05000000000000000000" pitchFamily="2" charset="2"/>
              <a:buChar char="Ø"/>
            </a:pPr>
            <a:r>
              <a:rPr lang="ka-GE" sz="1600" dirty="0">
                <a:solidFill>
                  <a:schemeClr val="bg1"/>
                </a:solidFill>
                <a:latin typeface="Sylfaen" panose="010A0502050306030303" pitchFamily="18" charset="0"/>
              </a:rPr>
              <a:t>მომზადდა </a:t>
            </a:r>
            <a:r>
              <a:rPr lang="ka-GE" sz="1600" b="1" dirty="0">
                <a:solidFill>
                  <a:srgbClr val="002060"/>
                </a:solidFill>
                <a:latin typeface="Sylfaen" panose="010A0502050306030303" pitchFamily="18" charset="0"/>
              </a:rPr>
              <a:t>„2020-2022 წლების საქართველოს საპილოტე რეგიონების ინტეგრირებული განვითარების პროგრამა“, </a:t>
            </a:r>
            <a:r>
              <a:rPr lang="ka-GE" sz="1600" dirty="0">
                <a:solidFill>
                  <a:schemeClr val="bg1"/>
                </a:solidFill>
                <a:latin typeface="Sylfaen" panose="010A0502050306030303" pitchFamily="18" charset="0"/>
              </a:rPr>
              <a:t>და დამტკიცდა 2019 წლის 20 დეკემბრის საქართველოს მთავრობის №628 განკარგულებით</a:t>
            </a:r>
          </a:p>
          <a:p>
            <a:pPr algn="just"/>
            <a:endParaRPr lang="ka-GE" sz="1600" dirty="0">
              <a:solidFill>
                <a:schemeClr val="bg1"/>
              </a:solidFill>
              <a:latin typeface="Sylfaen" panose="010A0502050306030303" pitchFamily="18" charset="0"/>
            </a:endParaRPr>
          </a:p>
          <a:p>
            <a:pPr marL="285750" indent="-285750" algn="just">
              <a:buFont typeface="Wingdings" panose="05000000000000000000" pitchFamily="2" charset="2"/>
              <a:buChar char="Ø"/>
            </a:pPr>
            <a:r>
              <a:rPr lang="ka-GE" sz="1600" dirty="0">
                <a:solidFill>
                  <a:schemeClr val="bg1"/>
                </a:solidFill>
                <a:latin typeface="Sylfaen" panose="010A0502050306030303" pitchFamily="18" charset="0"/>
              </a:rPr>
              <a:t>დამტკიცდა </a:t>
            </a:r>
            <a:r>
              <a:rPr lang="ka-GE" sz="1600" b="1" dirty="0">
                <a:solidFill>
                  <a:srgbClr val="002060"/>
                </a:solidFill>
                <a:latin typeface="Sylfaen" panose="010A0502050306030303" pitchFamily="18" charset="0"/>
              </a:rPr>
              <a:t>დეცენტრალიზაციის 2020-2025 წლების სტრატეგია </a:t>
            </a:r>
            <a:r>
              <a:rPr lang="ka-GE" sz="1600" dirty="0">
                <a:solidFill>
                  <a:schemeClr val="bg1"/>
                </a:solidFill>
                <a:latin typeface="Sylfaen" panose="010A0502050306030303" pitchFamily="18" charset="0"/>
              </a:rPr>
              <a:t>და მისი განხორციელების 2020-2021 წლების სამოქმედო გეგმა (საქართველოს მთავრობის 2019 წლის 31 დეკემბრის №678 განკარგულებით)</a:t>
            </a:r>
          </a:p>
          <a:p>
            <a:pPr algn="just"/>
            <a:endParaRPr lang="ka-GE" sz="1600" dirty="0">
              <a:solidFill>
                <a:schemeClr val="bg1"/>
              </a:solidFill>
              <a:latin typeface="Sylfaen" panose="010A0502050306030303" pitchFamily="18" charset="0"/>
            </a:endParaRPr>
          </a:p>
        </p:txBody>
      </p:sp>
      <p:pic>
        <p:nvPicPr>
          <p:cNvPr id="5" name="Picture 4"/>
          <p:cNvPicPr/>
          <p:nvPr/>
        </p:nvPicPr>
        <p:blipFill>
          <a:blip r:embed="rId3">
            <a:extLst>
              <a:ext uri="{28A0092B-C50C-407E-A947-70E740481C1C}">
                <a14:useLocalDpi xmlns:a14="http://schemas.microsoft.com/office/drawing/2010/main" val="0"/>
              </a:ext>
            </a:extLst>
          </a:blip>
          <a:srcRect/>
          <a:stretch>
            <a:fillRect/>
          </a:stretch>
        </p:blipFill>
        <p:spPr bwMode="auto">
          <a:xfrm>
            <a:off x="9279292" y="221009"/>
            <a:ext cx="2777416" cy="782851"/>
          </a:xfrm>
          <a:prstGeom prst="rect">
            <a:avLst/>
          </a:prstGeom>
          <a:noFill/>
          <a:ln>
            <a:noFill/>
          </a:ln>
        </p:spPr>
      </p:pic>
    </p:spTree>
    <p:extLst>
      <p:ext uri="{BB962C8B-B14F-4D97-AF65-F5344CB8AC3E}">
        <p14:creationId xmlns:p14="http://schemas.microsoft.com/office/powerpoint/2010/main" val="247307168"/>
      </p:ext>
    </p:extLst>
  </p:cSld>
  <p:clrMapOvr>
    <a:masterClrMapping/>
  </p:clrMapOvr>
  <p:transition spd="slow">
    <p:push dir="u"/>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4785" y="296325"/>
            <a:ext cx="10515600" cy="707535"/>
          </a:xfrm>
        </p:spPr>
        <p:txBody>
          <a:bodyPr>
            <a:normAutofit/>
          </a:bodyPr>
          <a:lstStyle/>
          <a:p>
            <a:r>
              <a:rPr lang="ka-GE" sz="3200" b="1" dirty="0">
                <a:latin typeface="Sylfaen" panose="010A0502050306030303" pitchFamily="18" charset="0"/>
              </a:rPr>
              <a:t>პროექტების შერჩევა</a:t>
            </a:r>
            <a:endParaRPr lang="en-US" sz="3200" b="1" dirty="0">
              <a:latin typeface="Sylfaen" panose="010A0502050306030303" pitchFamily="18" charset="0"/>
            </a:endParaRPr>
          </a:p>
        </p:txBody>
      </p:sp>
      <p:sp>
        <p:nvSpPr>
          <p:cNvPr id="3" name="Content Placeholder 2"/>
          <p:cNvSpPr>
            <a:spLocks noGrp="1"/>
          </p:cNvSpPr>
          <p:nvPr>
            <p:ph idx="1"/>
          </p:nvPr>
        </p:nvSpPr>
        <p:spPr>
          <a:xfrm>
            <a:off x="474785" y="1362456"/>
            <a:ext cx="11366695" cy="4814507"/>
          </a:xfrm>
        </p:spPr>
        <p:txBody>
          <a:bodyPr vert="horz" lIns="91440" tIns="45720" rIns="91440" bIns="45720" rtlCol="0">
            <a:normAutofit/>
          </a:bodyPr>
          <a:lstStyle/>
          <a:p>
            <a:pPr marL="0" indent="0" algn="just">
              <a:buNone/>
            </a:pPr>
            <a:endParaRPr lang="ka-GE" sz="2000" dirty="0">
              <a:solidFill>
                <a:schemeClr val="bg1"/>
              </a:solidFill>
              <a:latin typeface="Sylfaen" panose="010A0502050306030303" pitchFamily="18" charset="0"/>
            </a:endParaRPr>
          </a:p>
          <a:p>
            <a:pPr marL="0" indent="0" algn="just">
              <a:buNone/>
            </a:pPr>
            <a:r>
              <a:rPr lang="ka-GE" sz="2000" dirty="0">
                <a:solidFill>
                  <a:schemeClr val="bg1"/>
                </a:solidFill>
                <a:latin typeface="Sylfaen" panose="010A0502050306030303" pitchFamily="18" charset="0"/>
              </a:rPr>
              <a:t>საპროექტო იდეებსა და სრულ საპროექტო განაცხადების თაობაზე:</a:t>
            </a:r>
          </a:p>
          <a:p>
            <a:pPr marL="0" indent="0" algn="just">
              <a:buNone/>
            </a:pPr>
            <a:endParaRPr lang="ka-GE" sz="2000" dirty="0">
              <a:solidFill>
                <a:schemeClr val="bg1"/>
              </a:solidFill>
              <a:latin typeface="Sylfaen" panose="010A0502050306030303" pitchFamily="18" charset="0"/>
            </a:endParaRPr>
          </a:p>
          <a:p>
            <a:pPr algn="just">
              <a:buFont typeface="Wingdings" panose="05000000000000000000" pitchFamily="2" charset="2"/>
              <a:buChar char="Ø"/>
            </a:pPr>
            <a:r>
              <a:rPr lang="ka-GE" sz="2000" dirty="0">
                <a:solidFill>
                  <a:schemeClr val="bg1"/>
                </a:solidFill>
                <a:latin typeface="Sylfaen" panose="010A0502050306030303" pitchFamily="18" charset="0"/>
              </a:rPr>
              <a:t>ა) ცენტრალურ დონეზე (სრიგპ-ის მე-3 პრიორიტეტის ფარგლებში) გამოცხადებულ კონკურსში პროგრამებსა და სტრატეგიული მნიშვნელობის პროექტებს შეარჩევს </a:t>
            </a:r>
            <a:r>
              <a:rPr lang="ka-GE" sz="2000" b="1" dirty="0">
                <a:solidFill>
                  <a:schemeClr val="bg1"/>
                </a:solidFill>
                <a:latin typeface="Sylfaen" panose="010A0502050306030303" pitchFamily="18" charset="0"/>
              </a:rPr>
              <a:t>საქართველოს</a:t>
            </a:r>
            <a:r>
              <a:rPr lang="ka-GE" sz="2000" dirty="0">
                <a:solidFill>
                  <a:schemeClr val="bg1"/>
                </a:solidFill>
                <a:latin typeface="Sylfaen" panose="010A0502050306030303" pitchFamily="18" charset="0"/>
              </a:rPr>
              <a:t> </a:t>
            </a:r>
            <a:r>
              <a:rPr lang="ka-GE" sz="2000" b="1" dirty="0">
                <a:solidFill>
                  <a:schemeClr val="bg1"/>
                </a:solidFill>
                <a:latin typeface="Sylfaen" panose="010A0502050306030303" pitchFamily="18" charset="0"/>
              </a:rPr>
              <a:t>საპილოტე რეგიონების განვითარების სამთავრობო კომისია</a:t>
            </a:r>
          </a:p>
          <a:p>
            <a:pPr lvl="1" algn="just">
              <a:buFont typeface="Wingdings" panose="05000000000000000000" pitchFamily="2" charset="2"/>
              <a:buChar char="Ø"/>
            </a:pPr>
            <a:r>
              <a:rPr lang="ka-GE" sz="1600" dirty="0">
                <a:solidFill>
                  <a:schemeClr val="bg1"/>
                </a:solidFill>
                <a:latin typeface="Sylfaen" panose="010A0502050306030303" pitchFamily="18" charset="0"/>
              </a:rPr>
              <a:t>სტრატეგიული მნიშვნელობის პროექტად მიიჩნევა პროექტი, რომლისთვისაც მოთხოვნილი დაფინანსების სავარაუდო ღირებულება აღემატება 1 მილიონ ლარს</a:t>
            </a:r>
          </a:p>
          <a:p>
            <a:pPr algn="just">
              <a:buFont typeface="Wingdings" panose="05000000000000000000" pitchFamily="2" charset="2"/>
              <a:buChar char="Ø"/>
            </a:pPr>
            <a:r>
              <a:rPr lang="ka-GE" sz="2000" dirty="0">
                <a:solidFill>
                  <a:schemeClr val="bg1"/>
                </a:solidFill>
                <a:latin typeface="Sylfaen" panose="010A0502050306030303" pitchFamily="18" charset="0"/>
              </a:rPr>
              <a:t>ბ) ყველა სხვა შემთხვევაში პროექტის შერჩევას ახორციელებს </a:t>
            </a:r>
            <a:r>
              <a:rPr lang="ka-GE" sz="2000" b="1" dirty="0">
                <a:solidFill>
                  <a:schemeClr val="bg1"/>
                </a:solidFill>
                <a:latin typeface="Sylfaen" panose="010A0502050306030303" pitchFamily="18" charset="0"/>
              </a:rPr>
              <a:t>სამხარეო საკონსულტაციო საბჭო</a:t>
            </a:r>
          </a:p>
          <a:p>
            <a:pPr algn="just">
              <a:buFont typeface="Wingdings" panose="05000000000000000000" pitchFamily="2" charset="2"/>
              <a:buChar char="Ø"/>
            </a:pPr>
            <a:endParaRPr lang="ka-GE" sz="2000" b="1" dirty="0">
              <a:solidFill>
                <a:schemeClr val="bg1"/>
              </a:solidFill>
              <a:latin typeface="Sylfaen" panose="010A0502050306030303" pitchFamily="18" charset="0"/>
            </a:endParaRPr>
          </a:p>
          <a:p>
            <a:pPr algn="just">
              <a:buFont typeface="Wingdings" panose="05000000000000000000" pitchFamily="2" charset="2"/>
              <a:buChar char="Ø"/>
            </a:pPr>
            <a:r>
              <a:rPr lang="ka-GE" sz="2000" dirty="0">
                <a:solidFill>
                  <a:schemeClr val="bg1"/>
                </a:solidFill>
                <a:latin typeface="Sylfaen" panose="010A0502050306030303" pitchFamily="18" charset="0"/>
              </a:rPr>
              <a:t>კონკურსის შინაარსის გათვალისწინებით, ორეტაპიანი შეფასების შემთხვევაში პირველ ეტაპზე შეირჩევა </a:t>
            </a:r>
            <a:r>
              <a:rPr lang="ka-GE" sz="2000" b="1" dirty="0">
                <a:solidFill>
                  <a:schemeClr val="bg1"/>
                </a:solidFill>
                <a:latin typeface="Sylfaen" panose="010A0502050306030303" pitchFamily="18" charset="0"/>
              </a:rPr>
              <a:t>საპროექტო იდეა</a:t>
            </a:r>
            <a:r>
              <a:rPr lang="ka-GE" sz="2000" dirty="0">
                <a:solidFill>
                  <a:schemeClr val="bg1"/>
                </a:solidFill>
                <a:latin typeface="Sylfaen" panose="010A0502050306030303" pitchFamily="18" charset="0"/>
              </a:rPr>
              <a:t>, ხოლო მეორე ეტაპზე - </a:t>
            </a:r>
            <a:r>
              <a:rPr lang="ka-GE" sz="2000" b="1" dirty="0">
                <a:solidFill>
                  <a:schemeClr val="bg1"/>
                </a:solidFill>
                <a:latin typeface="Sylfaen" panose="010A0502050306030303" pitchFamily="18" charset="0"/>
              </a:rPr>
              <a:t>სრული განაცხადი</a:t>
            </a:r>
            <a:r>
              <a:rPr lang="ka-GE" sz="2000" dirty="0">
                <a:solidFill>
                  <a:schemeClr val="bg1"/>
                </a:solidFill>
                <a:latin typeface="Sylfaen" panose="010A0502050306030303" pitchFamily="18" charset="0"/>
              </a:rPr>
              <a:t>, მხოლოდ პირველ ეტაპზე საპროექტო იდეის მოწონების შემთხვევაში</a:t>
            </a:r>
          </a:p>
          <a:p>
            <a:pPr algn="just">
              <a:buFont typeface="Wingdings" panose="05000000000000000000" pitchFamily="2" charset="2"/>
              <a:buChar char="Ø"/>
            </a:pPr>
            <a:endParaRPr lang="ka-GE" sz="2000" dirty="0">
              <a:solidFill>
                <a:schemeClr val="bg1"/>
              </a:solidFill>
              <a:latin typeface="Sylfaen" panose="010A0502050306030303" pitchFamily="18" charset="0"/>
            </a:endParaRPr>
          </a:p>
          <a:p>
            <a:pPr marL="0" indent="0" algn="just">
              <a:buNone/>
            </a:pPr>
            <a:endParaRPr lang="ka-GE" sz="2000" dirty="0">
              <a:solidFill>
                <a:schemeClr val="bg1"/>
              </a:solidFill>
              <a:latin typeface="Sylfaen" panose="010A0502050306030303" pitchFamily="18" charset="0"/>
            </a:endParaRPr>
          </a:p>
          <a:p>
            <a:pPr marL="0" indent="0" algn="just">
              <a:buNone/>
            </a:pPr>
            <a:endParaRPr lang="ka-GE" sz="2000" dirty="0">
              <a:solidFill>
                <a:schemeClr val="bg1"/>
              </a:solidFill>
              <a:latin typeface="Sylfaen" panose="010A0502050306030303" pitchFamily="18" charset="0"/>
            </a:endParaRPr>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9279292" y="221009"/>
            <a:ext cx="2777416" cy="782851"/>
          </a:xfrm>
          <a:prstGeom prst="rect">
            <a:avLst/>
          </a:prstGeom>
          <a:noFill/>
          <a:ln>
            <a:noFill/>
          </a:ln>
        </p:spPr>
      </p:pic>
    </p:spTree>
    <p:extLst>
      <p:ext uri="{BB962C8B-B14F-4D97-AF65-F5344CB8AC3E}">
        <p14:creationId xmlns:p14="http://schemas.microsoft.com/office/powerpoint/2010/main" val="1993627295"/>
      </p:ext>
    </p:extLst>
  </p:cSld>
  <p:clrMapOvr>
    <a:masterClrMapping/>
  </p:clrMapOvr>
  <p:transition spd="slow">
    <p:push dir="u"/>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4765" y="185772"/>
            <a:ext cx="10515600" cy="962511"/>
          </a:xfrm>
        </p:spPr>
        <p:txBody>
          <a:bodyPr>
            <a:normAutofit/>
          </a:bodyPr>
          <a:lstStyle/>
          <a:p>
            <a:r>
              <a:rPr lang="ka-GE" sz="3200" b="1" dirty="0">
                <a:latin typeface="Sylfaen" panose="010A0502050306030303" pitchFamily="18" charset="0"/>
              </a:rPr>
              <a:t>პროგრამის მონიტორინგი</a:t>
            </a:r>
          </a:p>
        </p:txBody>
      </p:sp>
      <p:sp>
        <p:nvSpPr>
          <p:cNvPr id="5" name="Rectangle 1"/>
          <p:cNvSpPr>
            <a:spLocks noChangeArrowheads="1"/>
          </p:cNvSpPr>
          <p:nvPr/>
        </p:nvSpPr>
        <p:spPr bwMode="auto">
          <a:xfrm>
            <a:off x="2290858" y="1197660"/>
            <a:ext cx="1274118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ka-GE" altLang="ka-GE" sz="1800" b="0" i="0" u="none" strike="noStrike" cap="none" normalizeH="0" baseline="0">
                <a:ln>
                  <a:noFill/>
                </a:ln>
                <a:solidFill>
                  <a:schemeClr val="tx1"/>
                </a:solidFill>
                <a:effectLst/>
                <a:latin typeface="Arial" panose="020B0604020202020204" pitchFamily="34" charset="0"/>
              </a:rPr>
            </a:br>
            <a:endParaRPr kumimoji="0" lang="ka-GE" altLang="ka-GE" sz="1800" b="0" i="0" u="none" strike="noStrike" cap="none" normalizeH="0" baseline="0">
              <a:ln>
                <a:noFill/>
              </a:ln>
              <a:solidFill>
                <a:schemeClr val="tx1"/>
              </a:solidFill>
              <a:effectLst/>
              <a:latin typeface="Arial" panose="020B0604020202020204" pitchFamily="34" charset="0"/>
            </a:endParaRPr>
          </a:p>
        </p:txBody>
      </p:sp>
      <p:sp>
        <p:nvSpPr>
          <p:cNvPr id="6" name="Rectangle 2"/>
          <p:cNvSpPr>
            <a:spLocks noChangeArrowheads="1"/>
          </p:cNvSpPr>
          <p:nvPr/>
        </p:nvSpPr>
        <p:spPr bwMode="auto">
          <a:xfrm>
            <a:off x="2658838" y="1520825"/>
            <a:ext cx="4203926" cy="6350"/>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ka-GE"/>
          </a:p>
        </p:txBody>
      </p:sp>
      <p:sp>
        <p:nvSpPr>
          <p:cNvPr id="11" name="Rectangle 4"/>
          <p:cNvSpPr>
            <a:spLocks noChangeArrowheads="1"/>
          </p:cNvSpPr>
          <p:nvPr/>
        </p:nvSpPr>
        <p:spPr bwMode="auto">
          <a:xfrm>
            <a:off x="3197225" y="146526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ka-GE" altLang="ka-GE" sz="1800" b="0" i="0" u="none" strike="noStrike" cap="none" normalizeH="0" baseline="0">
                <a:ln>
                  <a:noFill/>
                </a:ln>
                <a:solidFill>
                  <a:schemeClr val="tx1"/>
                </a:solidFill>
                <a:effectLst/>
                <a:latin typeface="Arial" panose="020B0604020202020204" pitchFamily="34" charset="0"/>
              </a:rPr>
            </a:br>
            <a:endParaRPr kumimoji="0" lang="ka-GE" altLang="ka-GE" sz="1800" b="0" i="0" u="none" strike="noStrike" cap="none" normalizeH="0" baseline="0">
              <a:ln>
                <a:noFill/>
              </a:ln>
              <a:solidFill>
                <a:schemeClr val="tx1"/>
              </a:solidFill>
              <a:effectLst/>
              <a:latin typeface="Arial" panose="020B0604020202020204" pitchFamily="34" charset="0"/>
            </a:endParaRPr>
          </a:p>
        </p:txBody>
      </p:sp>
      <p:sp>
        <p:nvSpPr>
          <p:cNvPr id="12" name="Rectangle 5"/>
          <p:cNvSpPr>
            <a:spLocks noChangeArrowheads="1"/>
          </p:cNvSpPr>
          <p:nvPr/>
        </p:nvSpPr>
        <p:spPr bwMode="auto">
          <a:xfrm>
            <a:off x="3197225" y="1465263"/>
            <a:ext cx="4022725" cy="6350"/>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ka-GE"/>
          </a:p>
        </p:txBody>
      </p:sp>
      <p:sp>
        <p:nvSpPr>
          <p:cNvPr id="14" name="Rectangle 13"/>
          <p:cNvSpPr/>
          <p:nvPr/>
        </p:nvSpPr>
        <p:spPr>
          <a:xfrm>
            <a:off x="438081" y="1731902"/>
            <a:ext cx="11291324" cy="3493264"/>
          </a:xfrm>
          <a:prstGeom prst="rect">
            <a:avLst/>
          </a:prstGeom>
        </p:spPr>
        <p:txBody>
          <a:bodyPr wrap="square">
            <a:spAutoFit/>
          </a:bodyPr>
          <a:lstStyle/>
          <a:p>
            <a:pPr marL="285750" indent="-285750" algn="just">
              <a:buFont typeface="Wingdings" panose="05000000000000000000" pitchFamily="2" charset="2"/>
              <a:buChar char="q"/>
            </a:pPr>
            <a:r>
              <a:rPr lang="ka-GE" sz="2000" dirty="0">
                <a:solidFill>
                  <a:schemeClr val="bg1"/>
                </a:solidFill>
                <a:latin typeface="Sylfaen" panose="010A0502050306030303" pitchFamily="18" charset="0"/>
              </a:rPr>
              <a:t>მონიტორინგის მიდგომები პასუხობს ევროკავშირის საუკეთესო გამოცდილებას და შეესაბამება საქართველოს მთავრობის მიერ შემუშავებულ პოლიტიკის დაგეგმვის, მონიტორინგისა და შეფასების სახელმძღვანელოსა და მის პრინციპებს;</a:t>
            </a:r>
          </a:p>
          <a:p>
            <a:pPr algn="just"/>
            <a:endParaRPr lang="ka-GE" sz="2000" dirty="0">
              <a:solidFill>
                <a:schemeClr val="bg1"/>
              </a:solidFill>
              <a:latin typeface="Sylfaen" panose="010A0502050306030303" pitchFamily="18" charset="0"/>
            </a:endParaRPr>
          </a:p>
          <a:p>
            <a:pPr marL="285750" indent="-285750" algn="just">
              <a:buFont typeface="Wingdings" panose="05000000000000000000" pitchFamily="2" charset="2"/>
              <a:buChar char="q"/>
            </a:pPr>
            <a:r>
              <a:rPr lang="ka-GE" sz="2000" dirty="0">
                <a:solidFill>
                  <a:schemeClr val="bg1"/>
                </a:solidFill>
                <a:latin typeface="Sylfaen" panose="010A0502050306030303" pitchFamily="18" charset="0"/>
              </a:rPr>
              <a:t>განხორციელდება შესაბამისი ინდიკატორების მეშვეობით, რომელიც პროგრამაშია განსაზღვრული:</a:t>
            </a:r>
          </a:p>
          <a:p>
            <a:pPr marL="285750" indent="-285750" algn="just">
              <a:lnSpc>
                <a:spcPct val="150000"/>
              </a:lnSpc>
              <a:buFont typeface="Wingdings" panose="05000000000000000000" pitchFamily="2" charset="2"/>
              <a:buChar char="Ø"/>
            </a:pPr>
            <a:r>
              <a:rPr lang="ka-GE" dirty="0">
                <a:solidFill>
                  <a:schemeClr val="bg1"/>
                </a:solidFill>
                <a:latin typeface="Sylfaen" panose="010A0502050306030303" pitchFamily="18" charset="0"/>
              </a:rPr>
              <a:t>საბოლოო შედეგების (გავლენის) ინდიკატორები</a:t>
            </a:r>
            <a:r>
              <a:rPr lang="en-US" dirty="0">
                <a:solidFill>
                  <a:schemeClr val="bg1"/>
                </a:solidFill>
                <a:latin typeface="Sylfaen" panose="010A0502050306030303" pitchFamily="18" charset="0"/>
              </a:rPr>
              <a:t> - </a:t>
            </a:r>
            <a:r>
              <a:rPr lang="ka-GE" dirty="0">
                <a:solidFill>
                  <a:schemeClr val="bg1"/>
                </a:solidFill>
                <a:latin typeface="Sylfaen" panose="010A0502050306030303" pitchFamily="18" charset="0"/>
              </a:rPr>
              <a:t>მოსალოდნელი შედეგების დონეზე (9 ინდიკატორი);</a:t>
            </a:r>
          </a:p>
          <a:p>
            <a:pPr marL="285750" indent="-285750" algn="just">
              <a:lnSpc>
                <a:spcPct val="150000"/>
              </a:lnSpc>
              <a:buFont typeface="Wingdings" panose="05000000000000000000" pitchFamily="2" charset="2"/>
              <a:buChar char="Ø"/>
            </a:pPr>
            <a:r>
              <a:rPr lang="ka-GE" dirty="0">
                <a:solidFill>
                  <a:schemeClr val="bg1"/>
                </a:solidFill>
                <a:latin typeface="Sylfaen" panose="010A0502050306030303" pitchFamily="18" charset="0"/>
              </a:rPr>
              <a:t>პრიორიტეტების შედეგების ინდიკატორები (16 ინდიკატორი);</a:t>
            </a:r>
          </a:p>
          <a:p>
            <a:pPr marL="285750" indent="-285750" algn="just">
              <a:lnSpc>
                <a:spcPct val="150000"/>
              </a:lnSpc>
              <a:buFont typeface="Wingdings" panose="05000000000000000000" pitchFamily="2" charset="2"/>
              <a:buChar char="Ø"/>
            </a:pPr>
            <a:r>
              <a:rPr lang="ka-GE" dirty="0">
                <a:solidFill>
                  <a:schemeClr val="bg1"/>
                </a:solidFill>
                <a:latin typeface="Sylfaen" panose="010A0502050306030303" pitchFamily="18" charset="0"/>
              </a:rPr>
              <a:t>მყისიერი შედეგების ინდიკატორები - შერჩეული პროექტების დონეზე.</a:t>
            </a:r>
            <a:endParaRPr lang="en-US" dirty="0">
              <a:solidFill>
                <a:schemeClr val="bg1"/>
              </a:solidFill>
              <a:latin typeface="Sylfaen" panose="010A0502050306030303" pitchFamily="18" charset="0"/>
            </a:endParaRPr>
          </a:p>
          <a:p>
            <a:pPr marL="285750" indent="-285750" algn="just">
              <a:buFont typeface="Wingdings" panose="05000000000000000000" pitchFamily="2" charset="2"/>
              <a:buChar char="Ø"/>
            </a:pPr>
            <a:endParaRPr lang="ka-GE" sz="2000" dirty="0">
              <a:solidFill>
                <a:schemeClr val="bg1"/>
              </a:solidFill>
              <a:latin typeface="Sylfaen" panose="010A0502050306030303" pitchFamily="18" charset="0"/>
            </a:endParaRPr>
          </a:p>
        </p:txBody>
      </p:sp>
      <p:pic>
        <p:nvPicPr>
          <p:cNvPr id="8" name="Picture 7"/>
          <p:cNvPicPr/>
          <p:nvPr/>
        </p:nvPicPr>
        <p:blipFill>
          <a:blip r:embed="rId2">
            <a:extLst>
              <a:ext uri="{28A0092B-C50C-407E-A947-70E740481C1C}">
                <a14:useLocalDpi xmlns:a14="http://schemas.microsoft.com/office/drawing/2010/main" val="0"/>
              </a:ext>
            </a:extLst>
          </a:blip>
          <a:srcRect/>
          <a:stretch>
            <a:fillRect/>
          </a:stretch>
        </p:blipFill>
        <p:spPr bwMode="auto">
          <a:xfrm>
            <a:off x="9279292" y="221009"/>
            <a:ext cx="2777416" cy="782851"/>
          </a:xfrm>
          <a:prstGeom prst="rect">
            <a:avLst/>
          </a:prstGeom>
          <a:noFill/>
          <a:ln>
            <a:noFill/>
          </a:ln>
        </p:spPr>
      </p:pic>
    </p:spTree>
    <p:extLst>
      <p:ext uri="{BB962C8B-B14F-4D97-AF65-F5344CB8AC3E}">
        <p14:creationId xmlns:p14="http://schemas.microsoft.com/office/powerpoint/2010/main" val="3823137426"/>
      </p:ext>
    </p:extLst>
  </p:cSld>
  <p:clrMapOvr>
    <a:masterClrMapping/>
  </p:clrMapOvr>
  <p:transition spd="slow">
    <p:push dir="u"/>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3806573" y="3755885"/>
            <a:ext cx="7942219" cy="1185552"/>
          </a:xfrm>
          <a:prstGeom prst="roundRect">
            <a:avLst>
              <a:gd name="adj" fmla="val 50000"/>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solidFill>
                <a:prstClr val="white"/>
              </a:solidFill>
              <a:latin typeface="Calibri"/>
            </a:endParaRPr>
          </a:p>
        </p:txBody>
      </p:sp>
      <p:sp>
        <p:nvSpPr>
          <p:cNvPr id="11" name="Titel 1"/>
          <p:cNvSpPr txBox="1">
            <a:spLocks/>
          </p:cNvSpPr>
          <p:nvPr/>
        </p:nvSpPr>
        <p:spPr>
          <a:xfrm>
            <a:off x="1524000" y="152400"/>
            <a:ext cx="3810000" cy="990600"/>
          </a:xfrm>
          <a:prstGeom prst="rect">
            <a:avLst/>
          </a:prstGeom>
        </p:spPr>
        <p:txBody>
          <a:bodyPr vert="horz" lIns="91440" tIns="45720" rIns="91440" bIns="45720" rtlCol="0" anchor="ctr">
            <a:normAutofit/>
          </a:bodyPr>
          <a:lstStyle/>
          <a:p>
            <a:pPr algn="ctr" eaLnBrk="0" hangingPunct="0">
              <a:spcBef>
                <a:spcPct val="0"/>
              </a:spcBef>
              <a:defRPr/>
            </a:pPr>
            <a:endParaRPr lang="de-DE" sz="2400" noProof="1">
              <a:solidFill>
                <a:srgbClr val="EEECE1">
                  <a:lumMod val="75000"/>
                  <a:lumOff val="25000"/>
                </a:srgbClr>
              </a:solidFill>
              <a:latin typeface="Arial" charset="0"/>
              <a:ea typeface="ＭＳ Ｐゴシック" pitchFamily="1" charset="-128"/>
            </a:endParaRPr>
          </a:p>
        </p:txBody>
      </p:sp>
      <p:sp>
        <p:nvSpPr>
          <p:cNvPr id="17" name="Titel 1"/>
          <p:cNvSpPr txBox="1">
            <a:spLocks/>
          </p:cNvSpPr>
          <p:nvPr/>
        </p:nvSpPr>
        <p:spPr>
          <a:xfrm>
            <a:off x="1524000" y="152400"/>
            <a:ext cx="8229600" cy="990600"/>
          </a:xfrm>
          <a:prstGeom prst="rect">
            <a:avLst/>
          </a:prstGeom>
        </p:spPr>
        <p:txBody>
          <a:bodyPr vert="horz" lIns="91440" tIns="45720" rIns="91440" bIns="45720" rtlCol="0" anchor="ctr">
            <a:normAutofit/>
          </a:bodyPr>
          <a:lstStyle/>
          <a:p>
            <a:pPr algn="ctr" eaLnBrk="0" hangingPunct="0">
              <a:spcBef>
                <a:spcPct val="0"/>
              </a:spcBef>
              <a:defRPr/>
            </a:pPr>
            <a:endParaRPr lang="de-DE" sz="2400" noProof="1">
              <a:solidFill>
                <a:srgbClr val="EEECE1">
                  <a:lumMod val="75000"/>
                  <a:lumOff val="25000"/>
                </a:srgbClr>
              </a:solidFill>
              <a:latin typeface="Arial" charset="0"/>
              <a:ea typeface="ＭＳ Ｐゴシック" pitchFamily="1" charset="-128"/>
            </a:endParaRPr>
          </a:p>
        </p:txBody>
      </p:sp>
      <p:sp>
        <p:nvSpPr>
          <p:cNvPr id="19" name="Titel 1"/>
          <p:cNvSpPr txBox="1">
            <a:spLocks/>
          </p:cNvSpPr>
          <p:nvPr/>
        </p:nvSpPr>
        <p:spPr>
          <a:xfrm>
            <a:off x="1524000" y="152400"/>
            <a:ext cx="8915400" cy="990600"/>
          </a:xfrm>
          <a:prstGeom prst="rect">
            <a:avLst/>
          </a:prstGeom>
        </p:spPr>
        <p:txBody>
          <a:bodyPr vert="horz" lIns="91440" tIns="45720" rIns="91440" bIns="45720" rtlCol="0" anchor="ctr">
            <a:normAutofit/>
          </a:bodyPr>
          <a:lstStyle/>
          <a:p>
            <a:pPr algn="ctr" eaLnBrk="0" hangingPunct="0">
              <a:spcBef>
                <a:spcPct val="0"/>
              </a:spcBef>
              <a:defRPr/>
            </a:pPr>
            <a:endParaRPr lang="de-DE" sz="2400" noProof="1">
              <a:solidFill>
                <a:srgbClr val="EEECE1">
                  <a:lumMod val="75000"/>
                  <a:lumOff val="25000"/>
                </a:srgbClr>
              </a:solidFill>
              <a:latin typeface="Arial" charset="0"/>
              <a:ea typeface="ＭＳ Ｐゴシック" pitchFamily="1" charset="-128"/>
            </a:endParaRPr>
          </a:p>
        </p:txBody>
      </p:sp>
      <p:sp>
        <p:nvSpPr>
          <p:cNvPr id="20" name="Rectangle 1"/>
          <p:cNvSpPr>
            <a:spLocks noChangeArrowheads="1"/>
          </p:cNvSpPr>
          <p:nvPr/>
        </p:nvSpPr>
        <p:spPr bwMode="auto">
          <a:xfrm>
            <a:off x="3877408" y="3613638"/>
            <a:ext cx="7871384" cy="26555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rgbClr val="000080"/>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rgbClr val="000080"/>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rgbClr val="000080"/>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rgbClr val="000080"/>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rgbClr val="000080"/>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rgbClr val="000080"/>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rgbClr val="000080"/>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rgbClr val="000080"/>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rgbClr val="000080"/>
                </a:solidFill>
                <a:latin typeface="Calibri" panose="020F0502020204030204" pitchFamily="34" charset="0"/>
                <a:ea typeface="MS PGothic" panose="020B0600070205080204" pitchFamily="34" charset="-128"/>
              </a:defRPr>
            </a:lvl9pPr>
          </a:lstStyle>
          <a:p>
            <a:pPr marL="0" indent="0" algn="ctr">
              <a:lnSpc>
                <a:spcPct val="90000"/>
              </a:lnSpc>
              <a:spcBef>
                <a:spcPts val="1000"/>
              </a:spcBef>
              <a:buNone/>
            </a:pPr>
            <a:endParaRPr lang="pl-PL" sz="1200" dirty="0">
              <a:latin typeface="Cambria" panose="02040503050406030204" pitchFamily="18" charset="0"/>
            </a:endParaRPr>
          </a:p>
          <a:p>
            <a:pPr marL="0" indent="0" algn="ctr">
              <a:lnSpc>
                <a:spcPct val="90000"/>
              </a:lnSpc>
              <a:spcBef>
                <a:spcPts val="1000"/>
              </a:spcBef>
              <a:buNone/>
            </a:pPr>
            <a:endParaRPr lang="pl-PL" sz="1200" dirty="0">
              <a:solidFill>
                <a:srgbClr val="1F497D">
                  <a:lumMod val="75000"/>
                </a:srgbClr>
              </a:solidFill>
              <a:latin typeface="Cambria" panose="02040503050406030204" pitchFamily="18" charset="0"/>
            </a:endParaRPr>
          </a:p>
          <a:p>
            <a:pPr marL="0" indent="0" algn="ctr">
              <a:lnSpc>
                <a:spcPct val="90000"/>
              </a:lnSpc>
              <a:spcBef>
                <a:spcPts val="1000"/>
              </a:spcBef>
              <a:buNone/>
            </a:pPr>
            <a:r>
              <a:rPr lang="ka-GE" sz="2000" b="1" dirty="0">
                <a:solidFill>
                  <a:srgbClr val="1F497D">
                    <a:lumMod val="75000"/>
                  </a:srgbClr>
                </a:solidFill>
                <a:latin typeface="Cambria" panose="02040503050406030204" pitchFamily="18" charset="0"/>
              </a:rPr>
              <a:t>საქართველოს რეგიონული განვითარებისა და ინფრასტრუქტურის სამინისტრო</a:t>
            </a:r>
            <a:endParaRPr lang="en-US" sz="2000" b="1" dirty="0">
              <a:solidFill>
                <a:srgbClr val="1F497D">
                  <a:lumMod val="75000"/>
                </a:srgbClr>
              </a:solidFill>
              <a:latin typeface="Cambria" panose="02040503050406030204" pitchFamily="18" charset="0"/>
            </a:endParaRPr>
          </a:p>
          <a:p>
            <a:pPr marL="0" indent="0" algn="ctr">
              <a:lnSpc>
                <a:spcPct val="90000"/>
              </a:lnSpc>
              <a:spcBef>
                <a:spcPts val="1000"/>
              </a:spcBef>
              <a:buNone/>
            </a:pPr>
            <a:endParaRPr lang="en-US" sz="2000" dirty="0">
              <a:solidFill>
                <a:srgbClr val="1F497D">
                  <a:lumMod val="75000"/>
                </a:srgbClr>
              </a:solidFill>
              <a:latin typeface="Cambria" panose="02040503050406030204" pitchFamily="18" charset="0"/>
            </a:endParaRPr>
          </a:p>
          <a:p>
            <a:pPr marL="0" indent="0" algn="r">
              <a:lnSpc>
                <a:spcPct val="90000"/>
              </a:lnSpc>
              <a:spcBef>
                <a:spcPts val="1000"/>
              </a:spcBef>
              <a:buNone/>
            </a:pPr>
            <a:endParaRPr lang="en-US" sz="2000" dirty="0">
              <a:solidFill>
                <a:srgbClr val="1F497D">
                  <a:lumMod val="75000"/>
                </a:srgbClr>
              </a:solidFill>
              <a:latin typeface="Cambria" panose="02040503050406030204" pitchFamily="18" charset="0"/>
            </a:endParaRPr>
          </a:p>
          <a:p>
            <a:pPr marL="0" indent="0" algn="r">
              <a:lnSpc>
                <a:spcPct val="90000"/>
              </a:lnSpc>
              <a:spcBef>
                <a:spcPts val="1000"/>
              </a:spcBef>
              <a:buNone/>
            </a:pPr>
            <a:r>
              <a:rPr lang="pl-PL" sz="2000" dirty="0">
                <a:solidFill>
                  <a:srgbClr val="1F497D">
                    <a:lumMod val="75000"/>
                  </a:srgbClr>
                </a:solidFill>
                <a:latin typeface="Cambria" panose="02040503050406030204" pitchFamily="18" charset="0"/>
              </a:rPr>
              <a:t>www.mrdi.gov.ge</a:t>
            </a:r>
          </a:p>
          <a:p>
            <a:pPr marL="0" indent="0" algn="ctr">
              <a:lnSpc>
                <a:spcPct val="90000"/>
              </a:lnSpc>
              <a:spcBef>
                <a:spcPts val="1000"/>
              </a:spcBef>
              <a:buNone/>
            </a:pPr>
            <a:endParaRPr lang="en-US" sz="1200" dirty="0">
              <a:solidFill>
                <a:prstClr val="black"/>
              </a:solidFill>
              <a:latin typeface="Cambria" panose="02040503050406030204" pitchFamily="18" charset="0"/>
            </a:endParaRPr>
          </a:p>
          <a:p>
            <a:pPr marL="0" indent="0" algn="ctr">
              <a:lnSpc>
                <a:spcPct val="90000"/>
              </a:lnSpc>
              <a:spcBef>
                <a:spcPts val="1000"/>
              </a:spcBef>
              <a:buNone/>
            </a:pPr>
            <a:endParaRPr lang="pl-PL" sz="1600" dirty="0">
              <a:latin typeface="Cambria" panose="02040503050406030204" pitchFamily="18" charset="0"/>
            </a:endParaRPr>
          </a:p>
          <a:p>
            <a:pPr marL="457200" lvl="2" indent="-457200" algn="ctr" fontAlgn="base">
              <a:spcBef>
                <a:spcPct val="0"/>
              </a:spcBef>
              <a:spcAft>
                <a:spcPct val="0"/>
              </a:spcAft>
              <a:buFont typeface="+mj-lt"/>
              <a:buAutoNum type="arabicPeriod"/>
              <a:defRPr/>
            </a:pPr>
            <a:endParaRPr lang="pl-PL" sz="1600" b="1" dirty="0">
              <a:latin typeface="Cambria" panose="02040503050406030204" pitchFamily="18" charset="0"/>
            </a:endParaRPr>
          </a:p>
          <a:p>
            <a:pPr marL="457200" indent="-457200" algn="ctr" fontAlgn="base">
              <a:spcBef>
                <a:spcPct val="0"/>
              </a:spcBef>
              <a:spcAft>
                <a:spcPct val="0"/>
              </a:spcAft>
              <a:buFont typeface="+mj-lt"/>
              <a:buAutoNum type="arabicPeriod"/>
              <a:defRPr/>
            </a:pPr>
            <a:endParaRPr lang="pl-PL" sz="1800" dirty="0">
              <a:latin typeface="Cambria" panose="02040503050406030204" pitchFamily="18" charset="0"/>
            </a:endParaRPr>
          </a:p>
          <a:p>
            <a:pPr marL="457200" indent="-457200" algn="ctr" fontAlgn="base">
              <a:spcBef>
                <a:spcPct val="0"/>
              </a:spcBef>
              <a:spcAft>
                <a:spcPct val="0"/>
              </a:spcAft>
              <a:buFont typeface="+mj-lt"/>
              <a:buAutoNum type="arabicPeriod"/>
              <a:defRPr/>
            </a:pPr>
            <a:endParaRPr lang="en-GB" altLang="pl-PL" sz="1800" b="1" kern="0" dirty="0">
              <a:solidFill>
                <a:prstClr val="black"/>
              </a:solidFill>
              <a:latin typeface="Cambria" panose="02040503050406030204" pitchFamily="18" charset="0"/>
            </a:endParaRPr>
          </a:p>
        </p:txBody>
      </p:sp>
      <p:sp>
        <p:nvSpPr>
          <p:cNvPr id="2" name="Rectangle 1"/>
          <p:cNvSpPr/>
          <p:nvPr/>
        </p:nvSpPr>
        <p:spPr>
          <a:xfrm>
            <a:off x="2244281" y="2285839"/>
            <a:ext cx="6955750" cy="707886"/>
          </a:xfrm>
          <a:prstGeom prst="rect">
            <a:avLst/>
          </a:prstGeom>
        </p:spPr>
        <p:txBody>
          <a:bodyPr wrap="none">
            <a:spAutoFit/>
          </a:bodyPr>
          <a:lstStyle/>
          <a:p>
            <a:r>
              <a:rPr lang="ka-GE" altLang="pl-PL" sz="4000" b="1" dirty="0">
                <a:solidFill>
                  <a:schemeClr val="bg2">
                    <a:lumMod val="75000"/>
                  </a:schemeClr>
                </a:solidFill>
                <a:ea typeface="MS PGothic" panose="020B0600070205080204" pitchFamily="34" charset="-128"/>
              </a:rPr>
              <a:t>მადლობა ყურადღებისთვის!</a:t>
            </a:r>
            <a:endParaRPr lang="ka-GE" sz="4000" dirty="0"/>
          </a:p>
        </p:txBody>
      </p:sp>
      <p:pic>
        <p:nvPicPr>
          <p:cNvPr id="8" name="Picture 7"/>
          <p:cNvPicPr/>
          <p:nvPr/>
        </p:nvPicPr>
        <p:blipFill>
          <a:blip r:embed="rId3">
            <a:extLst>
              <a:ext uri="{28A0092B-C50C-407E-A947-70E740481C1C}">
                <a14:useLocalDpi xmlns:a14="http://schemas.microsoft.com/office/drawing/2010/main" val="0"/>
              </a:ext>
            </a:extLst>
          </a:blip>
          <a:srcRect/>
          <a:stretch>
            <a:fillRect/>
          </a:stretch>
        </p:blipFill>
        <p:spPr bwMode="auto">
          <a:xfrm>
            <a:off x="7777682" y="207942"/>
            <a:ext cx="2777416" cy="782851"/>
          </a:xfrm>
          <a:prstGeom prst="rect">
            <a:avLst/>
          </a:prstGeom>
          <a:noFill/>
          <a:ln>
            <a:noFill/>
          </a:ln>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873554" y="207942"/>
            <a:ext cx="1174735" cy="782851"/>
          </a:xfrm>
          <a:prstGeom prst="rect">
            <a:avLst/>
          </a:prstGeom>
        </p:spPr>
      </p:pic>
    </p:spTree>
    <p:extLst>
      <p:ext uri="{BB962C8B-B14F-4D97-AF65-F5344CB8AC3E}">
        <p14:creationId xmlns:p14="http://schemas.microsoft.com/office/powerpoint/2010/main" val="2159123039"/>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8" name="Group 47"/>
          <p:cNvGrpSpPr/>
          <p:nvPr/>
        </p:nvGrpSpPr>
        <p:grpSpPr>
          <a:xfrm>
            <a:off x="1000547" y="1310247"/>
            <a:ext cx="9919714" cy="4842249"/>
            <a:chOff x="942490" y="1382819"/>
            <a:chExt cx="9919714" cy="4842249"/>
          </a:xfrm>
        </p:grpSpPr>
        <p:grpSp>
          <p:nvGrpSpPr>
            <p:cNvPr id="7" name="Group 6"/>
            <p:cNvGrpSpPr/>
            <p:nvPr/>
          </p:nvGrpSpPr>
          <p:grpSpPr>
            <a:xfrm>
              <a:off x="973138" y="1971675"/>
              <a:ext cx="9889063" cy="501846"/>
              <a:chOff x="973141" y="1453192"/>
              <a:chExt cx="9889063" cy="875357"/>
            </a:xfrm>
          </p:grpSpPr>
          <p:sp>
            <p:nvSpPr>
              <p:cNvPr id="8" name="Rounded Rectangle 7">
                <a:hlinkClick r:id="rId2" action="ppaction://hlinksldjump"/>
              </p:cNvPr>
              <p:cNvSpPr/>
              <p:nvPr/>
            </p:nvSpPr>
            <p:spPr>
              <a:xfrm>
                <a:off x="1087268" y="1553318"/>
                <a:ext cx="9774936" cy="636920"/>
              </a:xfrm>
              <a:prstGeom prst="roundRect">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marL="508000">
                  <a:tabLst>
                    <a:tab pos="508000" algn="l"/>
                  </a:tabLst>
                </a:pPr>
                <a:r>
                  <a:rPr lang="ka-GE" b="1" dirty="0">
                    <a:solidFill>
                      <a:schemeClr val="bg1"/>
                    </a:solidFill>
                  </a:rPr>
                  <a:t>მოსახლეობის უარყოფითი მიგრაცია</a:t>
                </a:r>
              </a:p>
            </p:txBody>
          </p:sp>
          <p:sp>
            <p:nvSpPr>
              <p:cNvPr id="9" name="Donut 8"/>
              <p:cNvSpPr/>
              <p:nvPr/>
            </p:nvSpPr>
            <p:spPr>
              <a:xfrm>
                <a:off x="973141" y="1453192"/>
                <a:ext cx="540107" cy="875357"/>
              </a:xfrm>
              <a:prstGeom prst="donut">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b="1" dirty="0">
                    <a:solidFill>
                      <a:schemeClr val="bg1"/>
                    </a:solidFill>
                  </a:rPr>
                  <a:t>2</a:t>
                </a:r>
              </a:p>
            </p:txBody>
          </p:sp>
        </p:grpSp>
        <p:sp>
          <p:nvSpPr>
            <p:cNvPr id="14" name="Rounded Rectangle 13">
              <a:hlinkClick r:id="rId2" action="ppaction://hlinksldjump"/>
            </p:cNvPr>
            <p:cNvSpPr/>
            <p:nvPr/>
          </p:nvSpPr>
          <p:spPr>
            <a:xfrm>
              <a:off x="1087268" y="2581645"/>
              <a:ext cx="9774936" cy="365149"/>
            </a:xfrm>
            <a:prstGeom prst="roundRect">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marL="465138"/>
              <a:r>
                <a:rPr lang="ka-GE" b="1" dirty="0">
                  <a:solidFill>
                    <a:schemeClr val="bg1"/>
                  </a:solidFill>
                </a:rPr>
                <a:t>არასაკმარისად განვითარებული საზოგადოებრივი ინფრასტრუქტურა</a:t>
              </a:r>
            </a:p>
          </p:txBody>
        </p:sp>
        <p:sp>
          <p:nvSpPr>
            <p:cNvPr id="29" name="Rounded Rectangle 28">
              <a:hlinkClick r:id="rId2" action="ppaction://hlinksldjump"/>
            </p:cNvPr>
            <p:cNvSpPr/>
            <p:nvPr/>
          </p:nvSpPr>
          <p:spPr>
            <a:xfrm>
              <a:off x="1087268" y="3952832"/>
              <a:ext cx="9774936" cy="365149"/>
            </a:xfrm>
            <a:prstGeom prst="roundRect">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marL="465138"/>
              <a:r>
                <a:rPr lang="ka-GE" b="1" dirty="0">
                  <a:solidFill>
                    <a:schemeClr val="bg1"/>
                  </a:solidFill>
                </a:rPr>
                <a:t>მიტოვებული პოსტ-ინდუსტრიული არეალები</a:t>
              </a:r>
            </a:p>
          </p:txBody>
        </p:sp>
        <p:grpSp>
          <p:nvGrpSpPr>
            <p:cNvPr id="47" name="Group 46"/>
            <p:cNvGrpSpPr/>
            <p:nvPr/>
          </p:nvGrpSpPr>
          <p:grpSpPr>
            <a:xfrm>
              <a:off x="973140" y="1382819"/>
              <a:ext cx="9867537" cy="501846"/>
              <a:chOff x="973140" y="1382819"/>
              <a:chExt cx="9867537" cy="501846"/>
            </a:xfrm>
          </p:grpSpPr>
          <p:sp>
            <p:nvSpPr>
              <p:cNvPr id="4" name="Rounded Rectangle 3">
                <a:hlinkClick r:id="rId2" action="ppaction://hlinksldjump"/>
              </p:cNvPr>
              <p:cNvSpPr/>
              <p:nvPr/>
            </p:nvSpPr>
            <p:spPr>
              <a:xfrm>
                <a:off x="1065741" y="1407314"/>
                <a:ext cx="9774936" cy="406110"/>
              </a:xfrm>
              <a:prstGeom prst="roundRect">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ka-GE" b="1" dirty="0">
                    <a:solidFill>
                      <a:schemeClr val="bg1"/>
                    </a:solidFill>
                  </a:rPr>
                  <a:t>მაღალი სოციალური და ეკონომიკური უთანაბრობები დედაქალაქთან შედარებით</a:t>
                </a:r>
              </a:p>
            </p:txBody>
          </p:sp>
          <p:sp>
            <p:nvSpPr>
              <p:cNvPr id="31" name="Donut 30"/>
              <p:cNvSpPr/>
              <p:nvPr/>
            </p:nvSpPr>
            <p:spPr>
              <a:xfrm>
                <a:off x="973140" y="1382819"/>
                <a:ext cx="540107" cy="501846"/>
              </a:xfrm>
              <a:prstGeom prst="donut">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ka-GE" b="1" dirty="0">
                    <a:solidFill>
                      <a:schemeClr val="bg1"/>
                    </a:solidFill>
                  </a:rPr>
                  <a:t>1</a:t>
                </a:r>
                <a:endParaRPr lang="en-US" b="1" dirty="0">
                  <a:solidFill>
                    <a:schemeClr val="bg1"/>
                  </a:solidFill>
                </a:endParaRPr>
              </a:p>
            </p:txBody>
          </p:sp>
        </p:grpSp>
        <p:sp>
          <p:nvSpPr>
            <p:cNvPr id="32" name="Donut 31"/>
            <p:cNvSpPr/>
            <p:nvPr/>
          </p:nvSpPr>
          <p:spPr>
            <a:xfrm>
              <a:off x="973138" y="2507453"/>
              <a:ext cx="540107" cy="501846"/>
            </a:xfrm>
            <a:prstGeom prst="donut">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b="1" dirty="0">
                  <a:solidFill>
                    <a:schemeClr val="bg1"/>
                  </a:solidFill>
                </a:rPr>
                <a:t>3</a:t>
              </a:r>
            </a:p>
          </p:txBody>
        </p:sp>
        <p:sp>
          <p:nvSpPr>
            <p:cNvPr id="33" name="Donut 32"/>
            <p:cNvSpPr/>
            <p:nvPr/>
          </p:nvSpPr>
          <p:spPr>
            <a:xfrm>
              <a:off x="973138" y="3887715"/>
              <a:ext cx="540107" cy="501846"/>
            </a:xfrm>
            <a:prstGeom prst="donut">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b="1" dirty="0">
                  <a:solidFill>
                    <a:schemeClr val="bg1"/>
                  </a:solidFill>
                </a:rPr>
                <a:t>5</a:t>
              </a:r>
            </a:p>
          </p:txBody>
        </p:sp>
        <p:grpSp>
          <p:nvGrpSpPr>
            <p:cNvPr id="36" name="Group 35"/>
            <p:cNvGrpSpPr/>
            <p:nvPr/>
          </p:nvGrpSpPr>
          <p:grpSpPr>
            <a:xfrm>
              <a:off x="973138" y="4434621"/>
              <a:ext cx="9889065" cy="501846"/>
              <a:chOff x="973139" y="4624174"/>
              <a:chExt cx="9889065" cy="501846"/>
            </a:xfrm>
          </p:grpSpPr>
          <p:sp>
            <p:nvSpPr>
              <p:cNvPr id="26" name="Rounded Rectangle 25">
                <a:hlinkClick r:id="rId2" action="ppaction://hlinksldjump"/>
              </p:cNvPr>
              <p:cNvSpPr/>
              <p:nvPr/>
            </p:nvSpPr>
            <p:spPr>
              <a:xfrm>
                <a:off x="1087268" y="4692523"/>
                <a:ext cx="9774936" cy="365149"/>
              </a:xfrm>
              <a:prstGeom prst="roundRect">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marL="465138"/>
                <a:r>
                  <a:rPr lang="ka-GE" b="1" dirty="0">
                    <a:solidFill>
                      <a:schemeClr val="bg1"/>
                    </a:solidFill>
                  </a:rPr>
                  <a:t>ტურისტული სერვისების არადამაკმაყოფილებელი ხარისხი</a:t>
                </a:r>
              </a:p>
            </p:txBody>
          </p:sp>
          <p:sp>
            <p:nvSpPr>
              <p:cNvPr id="34" name="Donut 33"/>
              <p:cNvSpPr/>
              <p:nvPr/>
            </p:nvSpPr>
            <p:spPr>
              <a:xfrm>
                <a:off x="973139" y="4624174"/>
                <a:ext cx="540107" cy="501846"/>
              </a:xfrm>
              <a:prstGeom prst="donut">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b="1" dirty="0">
                    <a:solidFill>
                      <a:schemeClr val="bg1"/>
                    </a:solidFill>
                  </a:rPr>
                  <a:t>6</a:t>
                </a:r>
              </a:p>
            </p:txBody>
          </p:sp>
        </p:grpSp>
        <p:grpSp>
          <p:nvGrpSpPr>
            <p:cNvPr id="37" name="Group 36"/>
            <p:cNvGrpSpPr/>
            <p:nvPr/>
          </p:nvGrpSpPr>
          <p:grpSpPr>
            <a:xfrm>
              <a:off x="973138" y="4987147"/>
              <a:ext cx="9889065" cy="501846"/>
              <a:chOff x="973139" y="4624174"/>
              <a:chExt cx="9889065" cy="501846"/>
            </a:xfrm>
          </p:grpSpPr>
          <p:sp>
            <p:nvSpPr>
              <p:cNvPr id="38" name="Rounded Rectangle 37">
                <a:hlinkClick r:id="rId2" action="ppaction://hlinksldjump"/>
              </p:cNvPr>
              <p:cNvSpPr/>
              <p:nvPr/>
            </p:nvSpPr>
            <p:spPr>
              <a:xfrm>
                <a:off x="1087268" y="4692523"/>
                <a:ext cx="9774936" cy="365149"/>
              </a:xfrm>
              <a:prstGeom prst="roundRect">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marL="465138"/>
                <a:r>
                  <a:rPr lang="ka-GE" b="1" dirty="0">
                    <a:solidFill>
                      <a:schemeClr val="bg1"/>
                    </a:solidFill>
                  </a:rPr>
                  <a:t>დაბალი ეკონომიკური აქტივობა და უმუშევრობის მაღალი დონე</a:t>
                </a:r>
              </a:p>
            </p:txBody>
          </p:sp>
          <p:sp>
            <p:nvSpPr>
              <p:cNvPr id="39" name="Donut 38"/>
              <p:cNvSpPr/>
              <p:nvPr/>
            </p:nvSpPr>
            <p:spPr>
              <a:xfrm>
                <a:off x="973139" y="4624174"/>
                <a:ext cx="540107" cy="501846"/>
              </a:xfrm>
              <a:prstGeom prst="donut">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b="1" dirty="0">
                    <a:solidFill>
                      <a:schemeClr val="bg1"/>
                    </a:solidFill>
                  </a:rPr>
                  <a:t>7</a:t>
                </a:r>
              </a:p>
            </p:txBody>
          </p:sp>
        </p:grpSp>
        <p:grpSp>
          <p:nvGrpSpPr>
            <p:cNvPr id="40" name="Group 39"/>
            <p:cNvGrpSpPr/>
            <p:nvPr/>
          </p:nvGrpSpPr>
          <p:grpSpPr>
            <a:xfrm>
              <a:off x="942490" y="5550281"/>
              <a:ext cx="9919713" cy="674787"/>
              <a:chOff x="942491" y="4658348"/>
              <a:chExt cx="9919713" cy="433498"/>
            </a:xfrm>
          </p:grpSpPr>
          <p:sp>
            <p:nvSpPr>
              <p:cNvPr id="41" name="Rounded Rectangle 40">
                <a:hlinkClick r:id="rId2" action="ppaction://hlinksldjump"/>
              </p:cNvPr>
              <p:cNvSpPr/>
              <p:nvPr/>
            </p:nvSpPr>
            <p:spPr>
              <a:xfrm>
                <a:off x="1087268" y="4692523"/>
                <a:ext cx="9774936" cy="365149"/>
              </a:xfrm>
              <a:prstGeom prst="roundRect">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marL="465138"/>
                <a:r>
                  <a:rPr lang="ka-GE" b="1" dirty="0">
                    <a:solidFill>
                      <a:schemeClr val="bg1"/>
                    </a:solidFill>
                  </a:rPr>
                  <a:t>სამეწარმეო სექტორის დაბალი კონკურენტუნარიანობა და ტექნოლოგიური განვითარების დაბალი დონე</a:t>
                </a:r>
              </a:p>
            </p:txBody>
          </p:sp>
          <p:sp>
            <p:nvSpPr>
              <p:cNvPr id="42" name="Donut 41"/>
              <p:cNvSpPr/>
              <p:nvPr/>
            </p:nvSpPr>
            <p:spPr>
              <a:xfrm>
                <a:off x="942491" y="4658348"/>
                <a:ext cx="725033" cy="433498"/>
              </a:xfrm>
              <a:prstGeom prst="donut">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b="1" dirty="0">
                    <a:solidFill>
                      <a:schemeClr val="bg1"/>
                    </a:solidFill>
                  </a:rPr>
                  <a:t>8</a:t>
                </a:r>
              </a:p>
            </p:txBody>
          </p:sp>
        </p:grpSp>
        <p:grpSp>
          <p:nvGrpSpPr>
            <p:cNvPr id="46" name="Group 45"/>
            <p:cNvGrpSpPr/>
            <p:nvPr/>
          </p:nvGrpSpPr>
          <p:grpSpPr>
            <a:xfrm>
              <a:off x="942490" y="3013934"/>
              <a:ext cx="9889063" cy="806239"/>
              <a:chOff x="637633" y="3047192"/>
              <a:chExt cx="10224571" cy="806239"/>
            </a:xfrm>
          </p:grpSpPr>
          <p:sp>
            <p:nvSpPr>
              <p:cNvPr id="44" name="Rounded Rectangle 43">
                <a:hlinkClick r:id="rId2" action="ppaction://hlinksldjump"/>
              </p:cNvPr>
              <p:cNvSpPr/>
              <p:nvPr/>
            </p:nvSpPr>
            <p:spPr>
              <a:xfrm>
                <a:off x="812800" y="3083754"/>
                <a:ext cx="10049404" cy="701784"/>
              </a:xfrm>
              <a:prstGeom prst="roundRect">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marL="623888">
                  <a:tabLst>
                    <a:tab pos="739775" algn="l"/>
                  </a:tabLst>
                </a:pPr>
                <a:r>
                  <a:rPr lang="ka-GE" b="1" dirty="0">
                    <a:solidFill>
                      <a:schemeClr val="bg1"/>
                    </a:solidFill>
                  </a:rPr>
                  <a:t>ქალაქების, როგორც ურბანული მიზიდულობის ცენტრების განვითარების დაბალი დონე და შეზღუდული ეკონომიკური ფუნქციები</a:t>
                </a:r>
              </a:p>
            </p:txBody>
          </p:sp>
          <p:sp>
            <p:nvSpPr>
              <p:cNvPr id="45" name="Donut 44"/>
              <p:cNvSpPr/>
              <p:nvPr/>
            </p:nvSpPr>
            <p:spPr>
              <a:xfrm>
                <a:off x="637633" y="3047192"/>
                <a:ext cx="817156" cy="806239"/>
              </a:xfrm>
              <a:prstGeom prst="donut">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b="1" dirty="0">
                    <a:solidFill>
                      <a:schemeClr val="bg1"/>
                    </a:solidFill>
                  </a:rPr>
                  <a:t>4</a:t>
                </a:r>
              </a:p>
            </p:txBody>
          </p:sp>
        </p:grpSp>
      </p:grpSp>
    </p:spTree>
    <p:extLst>
      <p:ext uri="{BB962C8B-B14F-4D97-AF65-F5344CB8AC3E}">
        <p14:creationId xmlns:p14="http://schemas.microsoft.com/office/powerpoint/2010/main" val="4208321769"/>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oup 24"/>
          <p:cNvGrpSpPr/>
          <p:nvPr/>
        </p:nvGrpSpPr>
        <p:grpSpPr>
          <a:xfrm>
            <a:off x="792008" y="1352751"/>
            <a:ext cx="10081179" cy="4724968"/>
            <a:chOff x="893608" y="1323723"/>
            <a:chExt cx="10081179" cy="4724968"/>
          </a:xfrm>
        </p:grpSpPr>
        <p:grpSp>
          <p:nvGrpSpPr>
            <p:cNvPr id="4" name="Group 3"/>
            <p:cNvGrpSpPr/>
            <p:nvPr/>
          </p:nvGrpSpPr>
          <p:grpSpPr>
            <a:xfrm>
              <a:off x="944692" y="1323723"/>
              <a:ext cx="9998849" cy="765295"/>
              <a:chOff x="957317" y="1382819"/>
              <a:chExt cx="9883360" cy="501846"/>
            </a:xfrm>
          </p:grpSpPr>
          <p:sp>
            <p:nvSpPr>
              <p:cNvPr id="5" name="Rounded Rectangle 4">
                <a:hlinkClick r:id="rId2" action="ppaction://hlinksldjump"/>
              </p:cNvPr>
              <p:cNvSpPr/>
              <p:nvPr/>
            </p:nvSpPr>
            <p:spPr>
              <a:xfrm>
                <a:off x="1065741" y="1419610"/>
                <a:ext cx="9774936" cy="406110"/>
              </a:xfrm>
              <a:prstGeom prst="roundRect">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marL="465138"/>
                <a:r>
                  <a:rPr lang="ka-GE" b="1" dirty="0">
                    <a:solidFill>
                      <a:schemeClr val="bg1"/>
                    </a:solidFill>
                  </a:rPr>
                  <a:t>სამრეწველო და ლოგისტიკურ სექტორებში ყოფილი ინდუსტრიული ქალაქების არსებული პოტენციალი</a:t>
                </a:r>
              </a:p>
            </p:txBody>
          </p:sp>
          <p:sp>
            <p:nvSpPr>
              <p:cNvPr id="6" name="Donut 5"/>
              <p:cNvSpPr/>
              <p:nvPr/>
            </p:nvSpPr>
            <p:spPr>
              <a:xfrm>
                <a:off x="957317" y="1382819"/>
                <a:ext cx="663664" cy="501846"/>
              </a:xfrm>
              <a:prstGeom prst="donut">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ka-GE" b="1" dirty="0">
                    <a:solidFill>
                      <a:schemeClr val="bg1"/>
                    </a:solidFill>
                  </a:rPr>
                  <a:t>1</a:t>
                </a:r>
                <a:endParaRPr lang="en-US" b="1" dirty="0">
                  <a:solidFill>
                    <a:schemeClr val="bg1"/>
                  </a:solidFill>
                </a:endParaRPr>
              </a:p>
            </p:txBody>
          </p:sp>
        </p:grpSp>
        <p:grpSp>
          <p:nvGrpSpPr>
            <p:cNvPr id="7" name="Group 6"/>
            <p:cNvGrpSpPr/>
            <p:nvPr/>
          </p:nvGrpSpPr>
          <p:grpSpPr>
            <a:xfrm>
              <a:off x="963409" y="2107174"/>
              <a:ext cx="9980132" cy="735307"/>
              <a:chOff x="949989" y="1374396"/>
              <a:chExt cx="9890688" cy="501846"/>
            </a:xfrm>
          </p:grpSpPr>
          <p:sp>
            <p:nvSpPr>
              <p:cNvPr id="8" name="Rounded Rectangle 7">
                <a:hlinkClick r:id="rId2" action="ppaction://hlinksldjump"/>
              </p:cNvPr>
              <p:cNvSpPr/>
              <p:nvPr/>
            </p:nvSpPr>
            <p:spPr>
              <a:xfrm>
                <a:off x="1065741" y="1407314"/>
                <a:ext cx="9774936" cy="406110"/>
              </a:xfrm>
              <a:prstGeom prst="roundRect">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marL="465138"/>
                <a:r>
                  <a:rPr lang="ka-GE" b="1" dirty="0">
                    <a:solidFill>
                      <a:schemeClr val="bg1"/>
                    </a:solidFill>
                  </a:rPr>
                  <a:t>საკვანძო სატრანსპორტო დერეფნები (ქუთაისის საერთაშორისო აეროპორტი, სარკინიგზო ხაზები და ავტომაგისტრალი)</a:t>
                </a:r>
              </a:p>
            </p:txBody>
          </p:sp>
          <p:sp>
            <p:nvSpPr>
              <p:cNvPr id="9" name="Donut 8"/>
              <p:cNvSpPr/>
              <p:nvPr/>
            </p:nvSpPr>
            <p:spPr>
              <a:xfrm>
                <a:off x="949989" y="1374396"/>
                <a:ext cx="625118" cy="501846"/>
              </a:xfrm>
              <a:prstGeom prst="donut">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b="1" dirty="0">
                    <a:solidFill>
                      <a:schemeClr val="bg1"/>
                    </a:solidFill>
                  </a:rPr>
                  <a:t>2</a:t>
                </a:r>
              </a:p>
            </p:txBody>
          </p:sp>
        </p:grpSp>
        <p:grpSp>
          <p:nvGrpSpPr>
            <p:cNvPr id="10" name="Group 9"/>
            <p:cNvGrpSpPr/>
            <p:nvPr/>
          </p:nvGrpSpPr>
          <p:grpSpPr>
            <a:xfrm>
              <a:off x="976119" y="2918977"/>
              <a:ext cx="9967422" cy="501846"/>
              <a:chOff x="739884" y="2330969"/>
              <a:chExt cx="9855792" cy="501846"/>
            </a:xfrm>
          </p:grpSpPr>
          <p:sp>
            <p:nvSpPr>
              <p:cNvPr id="11" name="Rounded Rectangle 10">
                <a:hlinkClick r:id="rId2" action="ppaction://hlinksldjump"/>
              </p:cNvPr>
              <p:cNvSpPr/>
              <p:nvPr/>
            </p:nvSpPr>
            <p:spPr>
              <a:xfrm>
                <a:off x="820740" y="2378837"/>
                <a:ext cx="9774936" cy="406110"/>
              </a:xfrm>
              <a:prstGeom prst="roundRect">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marL="465138"/>
                <a:r>
                  <a:rPr lang="ka-GE" b="1" dirty="0">
                    <a:solidFill>
                      <a:schemeClr val="bg1"/>
                    </a:solidFill>
                  </a:rPr>
                  <a:t>უნიკალური ლანდშაფტები და მდიდარი კულტურული მემკვიდრეობა</a:t>
                </a:r>
              </a:p>
            </p:txBody>
          </p:sp>
          <p:sp>
            <p:nvSpPr>
              <p:cNvPr id="12" name="Donut 11"/>
              <p:cNvSpPr/>
              <p:nvPr/>
            </p:nvSpPr>
            <p:spPr>
              <a:xfrm>
                <a:off x="739884" y="2330969"/>
                <a:ext cx="528362" cy="501846"/>
              </a:xfrm>
              <a:prstGeom prst="donut">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b="1" dirty="0">
                    <a:solidFill>
                      <a:schemeClr val="bg1"/>
                    </a:solidFill>
                  </a:rPr>
                  <a:t>3</a:t>
                </a:r>
              </a:p>
            </p:txBody>
          </p:sp>
        </p:grpSp>
        <p:grpSp>
          <p:nvGrpSpPr>
            <p:cNvPr id="13" name="Group 12"/>
            <p:cNvGrpSpPr/>
            <p:nvPr/>
          </p:nvGrpSpPr>
          <p:grpSpPr>
            <a:xfrm>
              <a:off x="924854" y="3478206"/>
              <a:ext cx="10049933" cy="741414"/>
              <a:chOff x="930633" y="1339476"/>
              <a:chExt cx="9894036" cy="501846"/>
            </a:xfrm>
          </p:grpSpPr>
          <p:sp>
            <p:nvSpPr>
              <p:cNvPr id="14" name="Rounded Rectangle 13">
                <a:hlinkClick r:id="rId2" action="ppaction://hlinksldjump"/>
              </p:cNvPr>
              <p:cNvSpPr/>
              <p:nvPr/>
            </p:nvSpPr>
            <p:spPr>
              <a:xfrm>
                <a:off x="1049733" y="1407085"/>
                <a:ext cx="9774936" cy="406110"/>
              </a:xfrm>
              <a:prstGeom prst="roundRect">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marL="465138"/>
                <a:r>
                  <a:rPr lang="ka-GE" b="1" dirty="0">
                    <a:solidFill>
                      <a:schemeClr val="bg1"/>
                    </a:solidFill>
                  </a:rPr>
                  <a:t>გამაჯანსაღებელი, სათავგადასავლო, ეკო-ტურიზმის, ღვინის, რეკრეაციული ტურიზმის პოტენციალი</a:t>
                </a:r>
              </a:p>
            </p:txBody>
          </p:sp>
          <p:sp>
            <p:nvSpPr>
              <p:cNvPr id="15" name="Donut 14"/>
              <p:cNvSpPr/>
              <p:nvPr/>
            </p:nvSpPr>
            <p:spPr>
              <a:xfrm>
                <a:off x="930633" y="1339476"/>
                <a:ext cx="671419" cy="501846"/>
              </a:xfrm>
              <a:prstGeom prst="donut">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b="1" dirty="0">
                    <a:solidFill>
                      <a:schemeClr val="bg1"/>
                    </a:solidFill>
                  </a:rPr>
                  <a:t>4</a:t>
                </a:r>
              </a:p>
            </p:txBody>
          </p:sp>
        </p:grpSp>
        <p:grpSp>
          <p:nvGrpSpPr>
            <p:cNvPr id="16" name="Group 15"/>
            <p:cNvGrpSpPr/>
            <p:nvPr/>
          </p:nvGrpSpPr>
          <p:grpSpPr>
            <a:xfrm>
              <a:off x="944691" y="4221169"/>
              <a:ext cx="9998849" cy="555330"/>
              <a:chOff x="977382" y="1353539"/>
              <a:chExt cx="9863295" cy="555330"/>
            </a:xfrm>
          </p:grpSpPr>
          <p:sp>
            <p:nvSpPr>
              <p:cNvPr id="17" name="Rounded Rectangle 16">
                <a:hlinkClick r:id="rId2" action="ppaction://hlinksldjump"/>
              </p:cNvPr>
              <p:cNvSpPr/>
              <p:nvPr/>
            </p:nvSpPr>
            <p:spPr>
              <a:xfrm>
                <a:off x="1065741" y="1407314"/>
                <a:ext cx="9774936" cy="406110"/>
              </a:xfrm>
              <a:prstGeom prst="roundRect">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marL="465138"/>
                <a:r>
                  <a:rPr lang="ka-GE" b="1" dirty="0">
                    <a:solidFill>
                      <a:schemeClr val="bg1"/>
                    </a:solidFill>
                  </a:rPr>
                  <a:t>ეროვნულ დონეზე აღიარებული ადგილობრივი პროდუქტები</a:t>
                </a:r>
              </a:p>
            </p:txBody>
          </p:sp>
          <p:sp>
            <p:nvSpPr>
              <p:cNvPr id="18" name="Donut 17"/>
              <p:cNvSpPr/>
              <p:nvPr/>
            </p:nvSpPr>
            <p:spPr>
              <a:xfrm>
                <a:off x="977382" y="1353539"/>
                <a:ext cx="595235" cy="555330"/>
              </a:xfrm>
              <a:prstGeom prst="donut">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b="1" dirty="0">
                    <a:solidFill>
                      <a:schemeClr val="bg1"/>
                    </a:solidFill>
                  </a:rPr>
                  <a:t>5</a:t>
                </a:r>
              </a:p>
            </p:txBody>
          </p:sp>
        </p:grpSp>
        <p:grpSp>
          <p:nvGrpSpPr>
            <p:cNvPr id="19" name="Group 18"/>
            <p:cNvGrpSpPr/>
            <p:nvPr/>
          </p:nvGrpSpPr>
          <p:grpSpPr>
            <a:xfrm>
              <a:off x="944692" y="4777511"/>
              <a:ext cx="10001070" cy="501846"/>
              <a:chOff x="987676" y="1337969"/>
              <a:chExt cx="9883293" cy="501846"/>
            </a:xfrm>
          </p:grpSpPr>
          <p:sp>
            <p:nvSpPr>
              <p:cNvPr id="20" name="Rounded Rectangle 19">
                <a:hlinkClick r:id="rId2" action="ppaction://hlinksldjump"/>
              </p:cNvPr>
              <p:cNvSpPr/>
              <p:nvPr/>
            </p:nvSpPr>
            <p:spPr>
              <a:xfrm>
                <a:off x="1096033" y="1368517"/>
                <a:ext cx="9774936" cy="406110"/>
              </a:xfrm>
              <a:prstGeom prst="roundRect">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marL="465138"/>
                <a:r>
                  <a:rPr lang="ka-GE" b="1" dirty="0">
                    <a:solidFill>
                      <a:schemeClr val="bg1"/>
                    </a:solidFill>
                  </a:rPr>
                  <a:t>ბუნებრივი რესურსების სიმრავლე</a:t>
                </a:r>
              </a:p>
            </p:txBody>
          </p:sp>
          <p:sp>
            <p:nvSpPr>
              <p:cNvPr id="21" name="Donut 20"/>
              <p:cNvSpPr/>
              <p:nvPr/>
            </p:nvSpPr>
            <p:spPr>
              <a:xfrm>
                <a:off x="987676" y="1337969"/>
                <a:ext cx="540107" cy="501846"/>
              </a:xfrm>
              <a:prstGeom prst="donut">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b="1" dirty="0">
                    <a:solidFill>
                      <a:schemeClr val="bg1"/>
                    </a:solidFill>
                  </a:rPr>
                  <a:t>6</a:t>
                </a:r>
              </a:p>
            </p:txBody>
          </p:sp>
        </p:grpSp>
        <p:grpSp>
          <p:nvGrpSpPr>
            <p:cNvPr id="22" name="Group 21"/>
            <p:cNvGrpSpPr/>
            <p:nvPr/>
          </p:nvGrpSpPr>
          <p:grpSpPr>
            <a:xfrm>
              <a:off x="893608" y="5339872"/>
              <a:ext cx="10049933" cy="708819"/>
              <a:chOff x="969602" y="1351469"/>
              <a:chExt cx="9901367" cy="463369"/>
            </a:xfrm>
          </p:grpSpPr>
          <p:sp>
            <p:nvSpPr>
              <p:cNvPr id="23" name="Rounded Rectangle 22">
                <a:hlinkClick r:id="rId2" action="ppaction://hlinksldjump"/>
              </p:cNvPr>
              <p:cNvSpPr/>
              <p:nvPr/>
            </p:nvSpPr>
            <p:spPr>
              <a:xfrm>
                <a:off x="1096033" y="1368517"/>
                <a:ext cx="9774936" cy="406110"/>
              </a:xfrm>
              <a:prstGeom prst="roundRect">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marL="465138"/>
                <a:r>
                  <a:rPr lang="ka-GE" b="1" dirty="0">
                    <a:solidFill>
                      <a:schemeClr val="bg1"/>
                    </a:solidFill>
                  </a:rPr>
                  <a:t>არსებული და დაგეგმილი უმაღლესი და პროფესიული საგანმანათლებლო დაწესებულებები, როგორც ტექნოლოგიური წინსვლისა და ინოვაციების საფუძველი</a:t>
                </a:r>
              </a:p>
            </p:txBody>
          </p:sp>
          <p:sp>
            <p:nvSpPr>
              <p:cNvPr id="24" name="Donut 23"/>
              <p:cNvSpPr/>
              <p:nvPr/>
            </p:nvSpPr>
            <p:spPr>
              <a:xfrm>
                <a:off x="969602" y="1351469"/>
                <a:ext cx="673052" cy="463369"/>
              </a:xfrm>
              <a:prstGeom prst="donut">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b="1" dirty="0">
                    <a:solidFill>
                      <a:schemeClr val="bg1"/>
                    </a:solidFill>
                  </a:rPr>
                  <a:t>7</a:t>
                </a:r>
              </a:p>
            </p:txBody>
          </p:sp>
        </p:grpSp>
      </p:grpSp>
    </p:spTree>
    <p:extLst>
      <p:ext uri="{BB962C8B-B14F-4D97-AF65-F5344CB8AC3E}">
        <p14:creationId xmlns:p14="http://schemas.microsoft.com/office/powerpoint/2010/main" val="2333792532"/>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6" name="Group 35"/>
          <p:cNvGrpSpPr/>
          <p:nvPr/>
        </p:nvGrpSpPr>
        <p:grpSpPr>
          <a:xfrm>
            <a:off x="102433" y="1723792"/>
            <a:ext cx="11972793" cy="3621787"/>
            <a:chOff x="-114577" y="1556792"/>
            <a:chExt cx="11972793" cy="3792421"/>
          </a:xfrm>
        </p:grpSpPr>
        <p:grpSp>
          <p:nvGrpSpPr>
            <p:cNvPr id="37" name="Group 36"/>
            <p:cNvGrpSpPr/>
            <p:nvPr/>
          </p:nvGrpSpPr>
          <p:grpSpPr>
            <a:xfrm>
              <a:off x="192022" y="1580794"/>
              <a:ext cx="11666194" cy="3768419"/>
              <a:chOff x="144016" y="1185596"/>
              <a:chExt cx="8749646" cy="2826314"/>
            </a:xfrm>
          </p:grpSpPr>
          <p:sp>
            <p:nvSpPr>
              <p:cNvPr id="41" name="Rounded Rectangle 40"/>
              <p:cNvSpPr/>
              <p:nvPr/>
            </p:nvSpPr>
            <p:spPr>
              <a:xfrm>
                <a:off x="1978530" y="1185596"/>
                <a:ext cx="5220072" cy="630070"/>
              </a:xfrm>
              <a:prstGeom prst="roundRect">
                <a:avLst/>
              </a:prstGeom>
              <a:solidFill>
                <a:srgbClr val="FFC000">
                  <a:lumMod val="60000"/>
                  <a:lumOff val="40000"/>
                </a:srgbClr>
              </a:solidFill>
              <a:ln>
                <a:noFill/>
              </a:ln>
              <a:effectLst>
                <a:outerShdw blurRad="57150" dist="19050" dir="5400000" algn="ctr" rotWithShape="0">
                  <a:srgbClr val="000000">
                    <a:alpha val="63000"/>
                  </a:srgbClr>
                </a:outerShdw>
              </a:effectLst>
            </p:spPr>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lvl="0" algn="ctr" defTabSz="1219170"/>
                <a:r>
                  <a:rPr lang="ka-GE" sz="1400" b="1" kern="0" dirty="0">
                    <a:solidFill>
                      <a:prstClr val="black"/>
                    </a:solidFill>
                  </a:rPr>
                  <a:t>ოთხ საპილოტე რეგიონში ხელსაყრელი გარემოს შექმნა და დაბალანსებული მდგრადი სოციალურ-ეკონომიკური განვითარება</a:t>
                </a:r>
                <a:endParaRPr kumimoji="0" lang="en-US" sz="1400" b="1"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42" name="Rounded Rectangle 41"/>
              <p:cNvSpPr/>
              <p:nvPr/>
            </p:nvSpPr>
            <p:spPr>
              <a:xfrm>
                <a:off x="5615608" y="1940977"/>
                <a:ext cx="1692696" cy="774789"/>
              </a:xfrm>
              <a:prstGeom prst="roundRect">
                <a:avLst/>
              </a:prstGeom>
              <a:gradFill rotWithShape="1">
                <a:gsLst>
                  <a:gs pos="0">
                    <a:srgbClr val="4472C4">
                      <a:satMod val="103000"/>
                      <a:lumMod val="102000"/>
                      <a:tint val="94000"/>
                    </a:srgbClr>
                  </a:gs>
                  <a:gs pos="50000">
                    <a:srgbClr val="4472C4">
                      <a:satMod val="110000"/>
                      <a:lumMod val="100000"/>
                      <a:shade val="100000"/>
                    </a:srgbClr>
                  </a:gs>
                  <a:gs pos="100000">
                    <a:srgbClr val="4472C4">
                      <a:lumMod val="99000"/>
                      <a:satMod val="120000"/>
                      <a:shade val="78000"/>
                    </a:srgbClr>
                  </a:gs>
                </a:gsLst>
                <a:lin ang="5400000" scaled="0"/>
              </a:gradFill>
              <a:ln>
                <a:noFill/>
              </a:ln>
              <a:effectLst>
                <a:outerShdw blurRad="57150" dist="19050" dir="5400000" algn="ctr" rotWithShape="0">
                  <a:srgbClr val="000000">
                    <a:alpha val="63000"/>
                  </a:srgbClr>
                </a:outerShdw>
              </a:effectLst>
            </p:spPr>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lvl="0" algn="ctr" defTabSz="1219170">
                  <a:defRPr/>
                </a:pPr>
                <a:r>
                  <a:rPr lang="ka-GE" sz="1400" b="1" kern="0" dirty="0">
                    <a:solidFill>
                      <a:prstClr val="white"/>
                    </a:solidFill>
                  </a:rPr>
                  <a:t>თბილისსა და საპილოტე რეგიონებს შორის შემცირებული უთანაბრობები </a:t>
                </a:r>
                <a:endParaRPr kumimoji="0" lang="en-US" sz="1400" b="1"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43" name="Rounded Rectangle 42"/>
              <p:cNvSpPr/>
              <p:nvPr/>
            </p:nvSpPr>
            <p:spPr>
              <a:xfrm>
                <a:off x="2059608" y="1940976"/>
                <a:ext cx="1368152" cy="831507"/>
              </a:xfrm>
              <a:prstGeom prst="roundRect">
                <a:avLst/>
              </a:prstGeom>
              <a:solidFill>
                <a:srgbClr val="92D050"/>
              </a:solidFill>
              <a:ln>
                <a:noFill/>
              </a:ln>
              <a:effectLst>
                <a:outerShdw blurRad="57150" dist="19050" dir="5400000" algn="ctr" rotWithShape="0">
                  <a:srgbClr val="000000">
                    <a:alpha val="63000"/>
                  </a:srgbClr>
                </a:outerShdw>
              </a:effectLst>
            </p:spPr>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lvl="0" algn="ctr" defTabSz="1219170">
                  <a:defRPr/>
                </a:pPr>
                <a:r>
                  <a:rPr lang="ka-GE" sz="1600" b="1" kern="0" dirty="0">
                    <a:solidFill>
                      <a:prstClr val="white"/>
                    </a:solidFill>
                  </a:rPr>
                  <a:t>გაზრდილი კონკურენტუნარიანობა </a:t>
                </a:r>
                <a:endParaRPr kumimoji="0" lang="en-US" sz="1600" b="1"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44" name="Rounded Rectangle 43"/>
              <p:cNvSpPr/>
              <p:nvPr/>
            </p:nvSpPr>
            <p:spPr>
              <a:xfrm>
                <a:off x="3652462" y="1940977"/>
                <a:ext cx="1872208" cy="838626"/>
              </a:xfrm>
              <a:prstGeom prst="roundRect">
                <a:avLst/>
              </a:prstGeom>
              <a:gradFill rotWithShape="1">
                <a:gsLst>
                  <a:gs pos="0">
                    <a:srgbClr val="ED7D31">
                      <a:satMod val="103000"/>
                      <a:lumMod val="102000"/>
                      <a:tint val="94000"/>
                    </a:srgbClr>
                  </a:gs>
                  <a:gs pos="50000">
                    <a:srgbClr val="ED7D31">
                      <a:satMod val="110000"/>
                      <a:lumMod val="100000"/>
                      <a:shade val="100000"/>
                    </a:srgbClr>
                  </a:gs>
                  <a:gs pos="100000">
                    <a:srgbClr val="ED7D31">
                      <a:lumMod val="99000"/>
                      <a:satMod val="120000"/>
                      <a:shade val="78000"/>
                    </a:srgbClr>
                  </a:gs>
                </a:gsLst>
                <a:lin ang="5400000" scaled="0"/>
              </a:gradFill>
              <a:ln w="6350" cap="flat" cmpd="sng" algn="ctr">
                <a:solidFill>
                  <a:srgbClr val="ED7D31"/>
                </a:solidFill>
                <a:prstDash val="solid"/>
                <a:miter lim="800000"/>
              </a:ln>
              <a:effectLst/>
            </p:spPr>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lvl="0" algn="ctr" defTabSz="1219170">
                  <a:defRPr/>
                </a:pPr>
                <a:r>
                  <a:rPr lang="ka-GE" sz="1400" b="1" kern="0" dirty="0">
                    <a:solidFill>
                      <a:prstClr val="white"/>
                    </a:solidFill>
                  </a:rPr>
                  <a:t>გაზრდილი სოციალური თანასწორობა და სახელმწიფო სერვისების გაუმჯობესებული მიწოდება </a:t>
                </a:r>
                <a:endParaRPr kumimoji="0" lang="en-US" sz="1400" b="1"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45" name="Rounded Rectangle 44"/>
              <p:cNvSpPr/>
              <p:nvPr/>
            </p:nvSpPr>
            <p:spPr>
              <a:xfrm>
                <a:off x="7402069" y="3111810"/>
                <a:ext cx="1491593" cy="900100"/>
              </a:xfrm>
              <a:prstGeom prst="roundRect">
                <a:avLst/>
              </a:prstGeom>
              <a:gradFill rotWithShape="1">
                <a:gsLst>
                  <a:gs pos="0">
                    <a:srgbClr val="5B9BD5">
                      <a:satMod val="103000"/>
                      <a:lumMod val="102000"/>
                      <a:tint val="94000"/>
                    </a:srgbClr>
                  </a:gs>
                  <a:gs pos="50000">
                    <a:srgbClr val="5B9BD5">
                      <a:satMod val="110000"/>
                      <a:lumMod val="100000"/>
                      <a:shade val="100000"/>
                    </a:srgbClr>
                  </a:gs>
                  <a:gs pos="100000">
                    <a:srgbClr val="5B9BD5">
                      <a:lumMod val="99000"/>
                      <a:satMod val="120000"/>
                      <a:shade val="78000"/>
                    </a:srgbClr>
                  </a:gs>
                </a:gsLst>
                <a:lin ang="5400000" scaled="0"/>
              </a:gradFill>
              <a:ln>
                <a:noFill/>
              </a:ln>
              <a:effectLst>
                <a:outerShdw blurRad="57150" dist="19050" dir="5400000" algn="ctr" rotWithShape="0">
                  <a:srgbClr val="000000">
                    <a:alpha val="63000"/>
                  </a:srgbClr>
                </a:outerShdw>
              </a:effectLst>
            </p:spPr>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lvl="0" algn="ctr" defTabSz="1219170"/>
                <a:r>
                  <a:rPr lang="ka-GE" sz="1200" b="1" kern="0" dirty="0">
                    <a:solidFill>
                      <a:prstClr val="white"/>
                    </a:solidFill>
                  </a:rPr>
                  <a:t>ცენტრალური და ადგილობრივი ხელისუფლების ტექნიკური დახმარება და შესაძლებლობების განვითარება</a:t>
                </a:r>
                <a:endParaRPr kumimoji="0" lang="en-US" sz="1200" b="1" i="0" u="none" strike="noStrike" kern="0" cap="none" spc="0" normalizeH="0" baseline="0" noProof="0" dirty="0">
                  <a:ln>
                    <a:noFill/>
                  </a:ln>
                  <a:solidFill>
                    <a:prstClr val="white"/>
                  </a:solidFill>
                  <a:effectLst/>
                  <a:uLnTx/>
                  <a:uFillTx/>
                  <a:latin typeface="Calibri" panose="020F0502020204030204"/>
                </a:endParaRPr>
              </a:p>
            </p:txBody>
          </p:sp>
          <p:sp>
            <p:nvSpPr>
              <p:cNvPr id="46" name="Rounded Rectangle 45"/>
              <p:cNvSpPr/>
              <p:nvPr/>
            </p:nvSpPr>
            <p:spPr>
              <a:xfrm>
                <a:off x="5717336" y="3111810"/>
                <a:ext cx="1374945" cy="900100"/>
              </a:xfrm>
              <a:prstGeom prst="roundRect">
                <a:avLst/>
              </a:prstGeom>
              <a:gradFill rotWithShape="1">
                <a:gsLst>
                  <a:gs pos="0">
                    <a:srgbClr val="5B9BD5">
                      <a:satMod val="103000"/>
                      <a:lumMod val="102000"/>
                      <a:tint val="94000"/>
                    </a:srgbClr>
                  </a:gs>
                  <a:gs pos="50000">
                    <a:srgbClr val="5B9BD5">
                      <a:satMod val="110000"/>
                      <a:lumMod val="100000"/>
                      <a:shade val="100000"/>
                    </a:srgbClr>
                  </a:gs>
                  <a:gs pos="100000">
                    <a:srgbClr val="5B9BD5">
                      <a:lumMod val="99000"/>
                      <a:satMod val="120000"/>
                      <a:shade val="78000"/>
                    </a:srgbClr>
                  </a:gs>
                </a:gsLst>
                <a:lin ang="5400000" scaled="0"/>
              </a:gradFill>
              <a:ln>
                <a:noFill/>
              </a:ln>
              <a:effectLst>
                <a:outerShdw blurRad="57150" dist="19050" dir="5400000" algn="ctr" rotWithShape="0">
                  <a:srgbClr val="000000">
                    <a:alpha val="63000"/>
                  </a:srgbClr>
                </a:outerShdw>
              </a:effectLst>
            </p:spPr>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lvl="0" algn="ctr" defTabSz="1219170"/>
                <a:r>
                  <a:rPr lang="ka-GE" sz="1200" b="1" kern="0" dirty="0">
                    <a:solidFill>
                      <a:prstClr val="white"/>
                    </a:solidFill>
                  </a:rPr>
                  <a:t>ინტეგრირებული ადგილობრივი განვითარება</a:t>
                </a:r>
                <a:endParaRPr kumimoji="0" lang="en-US" sz="1200" b="1" i="0" u="none" strike="noStrike" kern="0" cap="none" spc="0" normalizeH="0" baseline="0" noProof="0" dirty="0">
                  <a:ln>
                    <a:noFill/>
                  </a:ln>
                  <a:solidFill>
                    <a:prstClr val="white"/>
                  </a:solidFill>
                  <a:effectLst/>
                  <a:uLnTx/>
                  <a:uFillTx/>
                  <a:latin typeface="Calibri" panose="020F0502020204030204"/>
                </a:endParaRPr>
              </a:p>
            </p:txBody>
          </p:sp>
          <p:sp>
            <p:nvSpPr>
              <p:cNvPr id="47" name="Rounded Rectangle 46"/>
              <p:cNvSpPr/>
              <p:nvPr/>
            </p:nvSpPr>
            <p:spPr>
              <a:xfrm>
                <a:off x="3799305" y="3111810"/>
                <a:ext cx="1608242" cy="900100"/>
              </a:xfrm>
              <a:prstGeom prst="roundRect">
                <a:avLst/>
              </a:prstGeom>
              <a:gradFill rotWithShape="1">
                <a:gsLst>
                  <a:gs pos="0">
                    <a:srgbClr val="5B9BD5">
                      <a:satMod val="103000"/>
                      <a:lumMod val="102000"/>
                      <a:tint val="94000"/>
                    </a:srgbClr>
                  </a:gs>
                  <a:gs pos="50000">
                    <a:srgbClr val="5B9BD5">
                      <a:satMod val="110000"/>
                      <a:lumMod val="100000"/>
                      <a:shade val="100000"/>
                    </a:srgbClr>
                  </a:gs>
                  <a:gs pos="100000">
                    <a:srgbClr val="5B9BD5">
                      <a:lumMod val="99000"/>
                      <a:satMod val="120000"/>
                      <a:shade val="78000"/>
                    </a:srgbClr>
                  </a:gs>
                </a:gsLst>
                <a:lin ang="5400000" scaled="0"/>
              </a:gradFill>
              <a:ln>
                <a:noFill/>
              </a:ln>
              <a:effectLst>
                <a:outerShdw blurRad="57150" dist="19050" dir="5400000" algn="ctr" rotWithShape="0">
                  <a:srgbClr val="000000">
                    <a:alpha val="63000"/>
                  </a:srgbClr>
                </a:outerShdw>
              </a:effectLst>
            </p:spPr>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lvl="0" algn="ctr" defTabSz="1219170"/>
                <a:r>
                  <a:rPr lang="ka-GE" sz="1200" b="1" kern="0" dirty="0">
                    <a:solidFill>
                      <a:prstClr val="white"/>
                    </a:solidFill>
                  </a:rPr>
                  <a:t>მცირე და საშუალო საწარმოების კონკურენტუნარიანობის ამაღლება და ინოვაციების ხელშეწყობა</a:t>
                </a:r>
                <a:endParaRPr kumimoji="0" lang="en-US" sz="1200" b="1" i="0" u="none" strike="noStrike" kern="0" cap="none" spc="0" normalizeH="0" baseline="0" noProof="0" dirty="0">
                  <a:ln>
                    <a:noFill/>
                  </a:ln>
                  <a:solidFill>
                    <a:prstClr val="white"/>
                  </a:solidFill>
                  <a:effectLst/>
                  <a:uLnTx/>
                  <a:uFillTx/>
                  <a:latin typeface="Calibri" panose="020F0502020204030204"/>
                </a:endParaRPr>
              </a:p>
            </p:txBody>
          </p:sp>
          <p:sp>
            <p:nvSpPr>
              <p:cNvPr id="48" name="Rounded Rectangle 47"/>
              <p:cNvSpPr/>
              <p:nvPr/>
            </p:nvSpPr>
            <p:spPr>
              <a:xfrm>
                <a:off x="2016223" y="3118928"/>
                <a:ext cx="1538054" cy="892982"/>
              </a:xfrm>
              <a:prstGeom prst="roundRect">
                <a:avLst/>
              </a:prstGeom>
              <a:gradFill rotWithShape="1">
                <a:gsLst>
                  <a:gs pos="0">
                    <a:srgbClr val="5B9BD5">
                      <a:satMod val="103000"/>
                      <a:lumMod val="102000"/>
                      <a:tint val="94000"/>
                    </a:srgbClr>
                  </a:gs>
                  <a:gs pos="50000">
                    <a:srgbClr val="5B9BD5">
                      <a:satMod val="110000"/>
                      <a:lumMod val="100000"/>
                      <a:shade val="100000"/>
                    </a:srgbClr>
                  </a:gs>
                  <a:gs pos="100000">
                    <a:srgbClr val="5B9BD5">
                      <a:lumMod val="99000"/>
                      <a:satMod val="120000"/>
                      <a:shade val="78000"/>
                    </a:srgbClr>
                  </a:gs>
                </a:gsLst>
                <a:lin ang="5400000" scaled="0"/>
              </a:gradFill>
              <a:ln>
                <a:noFill/>
              </a:ln>
              <a:effectLst>
                <a:outerShdw blurRad="57150" dist="19050" dir="5400000" algn="ctr" rotWithShape="0">
                  <a:srgbClr val="000000">
                    <a:alpha val="63000"/>
                  </a:srgbClr>
                </a:outerShdw>
              </a:effectLst>
            </p:spPr>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lvl="0" algn="ctr" defTabSz="1219170"/>
                <a:r>
                  <a:rPr lang="ka-GE" sz="1200" b="1" kern="0" dirty="0">
                    <a:solidFill>
                      <a:prstClr val="white"/>
                    </a:solidFill>
                  </a:rPr>
                  <a:t>უნიკალური</a:t>
                </a:r>
                <a:r>
                  <a:rPr lang="en-US" sz="1200" b="1" kern="0" dirty="0">
                    <a:solidFill>
                      <a:prstClr val="white"/>
                    </a:solidFill>
                  </a:rPr>
                  <a:t> </a:t>
                </a:r>
                <a:r>
                  <a:rPr lang="ka-GE" sz="1200" b="1" kern="0" dirty="0">
                    <a:solidFill>
                      <a:prstClr val="white"/>
                    </a:solidFill>
                  </a:rPr>
                  <a:t>პოტენციალის</a:t>
                </a:r>
                <a:r>
                  <a:rPr lang="en-US" sz="1200" b="1" kern="0" dirty="0">
                    <a:solidFill>
                      <a:prstClr val="white"/>
                    </a:solidFill>
                  </a:rPr>
                  <a:t> </a:t>
                </a:r>
                <a:r>
                  <a:rPr lang="ka-GE" sz="1200" b="1" kern="0" dirty="0">
                    <a:solidFill>
                      <a:prstClr val="white"/>
                    </a:solidFill>
                  </a:rPr>
                  <a:t>გამოყენებით</a:t>
                </a:r>
                <a:r>
                  <a:rPr lang="en-US" sz="1200" b="1" kern="0" dirty="0">
                    <a:solidFill>
                      <a:prstClr val="white"/>
                    </a:solidFill>
                  </a:rPr>
                  <a:t> </a:t>
                </a:r>
                <a:r>
                  <a:rPr lang="ka-GE" sz="1200" b="1" kern="0" dirty="0">
                    <a:solidFill>
                      <a:prstClr val="white"/>
                    </a:solidFill>
                  </a:rPr>
                  <a:t>ტურიზმის</a:t>
                </a:r>
                <a:r>
                  <a:rPr lang="en-US" sz="1200" b="1" kern="0" dirty="0">
                    <a:solidFill>
                      <a:prstClr val="white"/>
                    </a:solidFill>
                  </a:rPr>
                  <a:t> </a:t>
                </a:r>
                <a:r>
                  <a:rPr lang="ka-GE" sz="1200" b="1" kern="0" dirty="0">
                    <a:solidFill>
                      <a:prstClr val="white"/>
                    </a:solidFill>
                  </a:rPr>
                  <a:t>განვითარების</a:t>
                </a:r>
                <a:r>
                  <a:rPr lang="en-US" sz="1200" b="1" kern="0" dirty="0">
                    <a:solidFill>
                      <a:prstClr val="white"/>
                    </a:solidFill>
                  </a:rPr>
                  <a:t> </a:t>
                </a:r>
                <a:r>
                  <a:rPr lang="ka-GE" sz="1200" b="1" kern="0" dirty="0">
                    <a:solidFill>
                      <a:prstClr val="white"/>
                    </a:solidFill>
                  </a:rPr>
                  <a:t>ხელშეწყობა </a:t>
                </a:r>
                <a:endParaRPr kumimoji="0" lang="en-US" sz="1200" b="1" i="0" u="none" strike="noStrike" kern="0" cap="none" spc="0" normalizeH="0" baseline="0" noProof="0" dirty="0">
                  <a:ln>
                    <a:noFill/>
                  </a:ln>
                  <a:solidFill>
                    <a:prstClr val="white"/>
                  </a:solidFill>
                  <a:effectLst/>
                  <a:uLnTx/>
                  <a:uFillTx/>
                  <a:latin typeface="Calibri" panose="020F0502020204030204"/>
                </a:endParaRPr>
              </a:p>
            </p:txBody>
          </p:sp>
          <p:sp>
            <p:nvSpPr>
              <p:cNvPr id="49" name="Rounded Rectangle 48"/>
              <p:cNvSpPr/>
              <p:nvPr/>
            </p:nvSpPr>
            <p:spPr>
              <a:xfrm>
                <a:off x="144016" y="3111810"/>
                <a:ext cx="1562422" cy="900100"/>
              </a:xfrm>
              <a:prstGeom prst="roundRect">
                <a:avLst/>
              </a:prstGeom>
              <a:gradFill rotWithShape="1">
                <a:gsLst>
                  <a:gs pos="0">
                    <a:srgbClr val="5B9BD5">
                      <a:satMod val="103000"/>
                      <a:lumMod val="102000"/>
                      <a:tint val="94000"/>
                    </a:srgbClr>
                  </a:gs>
                  <a:gs pos="50000">
                    <a:srgbClr val="5B9BD5">
                      <a:satMod val="110000"/>
                      <a:lumMod val="100000"/>
                      <a:shade val="100000"/>
                    </a:srgbClr>
                  </a:gs>
                  <a:gs pos="100000">
                    <a:srgbClr val="5B9BD5">
                      <a:lumMod val="99000"/>
                      <a:satMod val="120000"/>
                      <a:shade val="78000"/>
                    </a:srgbClr>
                  </a:gs>
                </a:gsLst>
                <a:lin ang="5400000" scaled="0"/>
              </a:gradFill>
              <a:ln>
                <a:noFill/>
              </a:ln>
              <a:effectLst>
                <a:outerShdw blurRad="57150" dist="19050" dir="5400000" algn="ctr" rotWithShape="0">
                  <a:srgbClr val="000000">
                    <a:alpha val="63000"/>
                  </a:srgbClr>
                </a:outerShdw>
              </a:effectLst>
            </p:spPr>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lvl="0" algn="ctr" defTabSz="1219170"/>
                <a:r>
                  <a:rPr lang="ka-GE" sz="1200" b="1" kern="0" dirty="0">
                    <a:solidFill>
                      <a:prstClr val="white"/>
                    </a:solidFill>
                  </a:rPr>
                  <a:t>ურბანული განახლება - ინტეგრირებული აქტივობები ურბანულ ტერიტორიებზე</a:t>
                </a:r>
                <a:endParaRPr kumimoji="0" lang="en-US" sz="1200" b="1" i="0" u="none" strike="noStrike" kern="0" cap="none" spc="0" normalizeH="0" baseline="0" noProof="0" dirty="0">
                  <a:ln>
                    <a:noFill/>
                  </a:ln>
                  <a:solidFill>
                    <a:prstClr val="white"/>
                  </a:solidFill>
                  <a:effectLst/>
                  <a:uLnTx/>
                  <a:uFillTx/>
                  <a:latin typeface="Calibri" panose="020F0502020204030204"/>
                </a:endParaRPr>
              </a:p>
            </p:txBody>
          </p:sp>
          <p:cxnSp>
            <p:nvCxnSpPr>
              <p:cNvPr id="51" name="Straight Connector 50"/>
              <p:cNvCxnSpPr>
                <a:stCxn id="41" idx="2"/>
                <a:endCxn id="44" idx="0"/>
              </p:cNvCxnSpPr>
              <p:nvPr/>
            </p:nvCxnSpPr>
            <p:spPr>
              <a:xfrm>
                <a:off x="4588567" y="1815666"/>
                <a:ext cx="0" cy="125310"/>
              </a:xfrm>
              <a:prstGeom prst="line">
                <a:avLst/>
              </a:prstGeom>
              <a:noFill/>
              <a:ln w="19050" cap="flat" cmpd="sng" algn="ctr">
                <a:solidFill>
                  <a:srgbClr val="ED7D31"/>
                </a:solidFill>
                <a:prstDash val="solid"/>
                <a:miter lim="800000"/>
              </a:ln>
              <a:effectLst/>
            </p:spPr>
          </p:cxnSp>
          <p:cxnSp>
            <p:nvCxnSpPr>
              <p:cNvPr id="52" name="Straight Connector 51"/>
              <p:cNvCxnSpPr>
                <a:stCxn id="41" idx="2"/>
                <a:endCxn id="42" idx="0"/>
              </p:cNvCxnSpPr>
              <p:nvPr/>
            </p:nvCxnSpPr>
            <p:spPr>
              <a:xfrm>
                <a:off x="4588567" y="1815666"/>
                <a:ext cx="1873390" cy="125311"/>
              </a:xfrm>
              <a:prstGeom prst="line">
                <a:avLst/>
              </a:prstGeom>
              <a:noFill/>
              <a:ln w="19050" cap="flat" cmpd="sng" algn="ctr">
                <a:solidFill>
                  <a:srgbClr val="4472C4"/>
                </a:solidFill>
                <a:prstDash val="solid"/>
                <a:miter lim="800000"/>
              </a:ln>
              <a:effectLst/>
            </p:spPr>
          </p:cxnSp>
          <p:cxnSp>
            <p:nvCxnSpPr>
              <p:cNvPr id="53" name="Straight Connector 52"/>
              <p:cNvCxnSpPr>
                <a:stCxn id="41" idx="2"/>
                <a:endCxn id="43" idx="0"/>
              </p:cNvCxnSpPr>
              <p:nvPr/>
            </p:nvCxnSpPr>
            <p:spPr>
              <a:xfrm flipH="1">
                <a:off x="2743685" y="1815666"/>
                <a:ext cx="1844882" cy="125310"/>
              </a:xfrm>
              <a:prstGeom prst="line">
                <a:avLst/>
              </a:prstGeom>
              <a:noFill/>
              <a:ln w="19050" cap="flat" cmpd="sng" algn="ctr">
                <a:solidFill>
                  <a:srgbClr val="70AD47"/>
                </a:solidFill>
                <a:prstDash val="solid"/>
                <a:miter lim="800000"/>
              </a:ln>
              <a:effectLst/>
            </p:spPr>
          </p:cxnSp>
          <p:cxnSp>
            <p:nvCxnSpPr>
              <p:cNvPr id="54" name="Straight Connector 53"/>
              <p:cNvCxnSpPr>
                <a:stCxn id="43" idx="2"/>
                <a:endCxn id="49" idx="0"/>
              </p:cNvCxnSpPr>
              <p:nvPr/>
            </p:nvCxnSpPr>
            <p:spPr>
              <a:xfrm flipH="1">
                <a:off x="925227" y="2772483"/>
                <a:ext cx="1818458" cy="339327"/>
              </a:xfrm>
              <a:prstGeom prst="line">
                <a:avLst/>
              </a:prstGeom>
              <a:noFill/>
              <a:ln w="19050" cap="flat" cmpd="sng" algn="ctr">
                <a:solidFill>
                  <a:srgbClr val="70AD47"/>
                </a:solidFill>
                <a:prstDash val="solid"/>
                <a:miter lim="800000"/>
              </a:ln>
              <a:effectLst/>
            </p:spPr>
          </p:cxnSp>
          <p:cxnSp>
            <p:nvCxnSpPr>
              <p:cNvPr id="55" name="Straight Connector 54"/>
              <p:cNvCxnSpPr>
                <a:stCxn id="43" idx="2"/>
                <a:endCxn id="48" idx="0"/>
              </p:cNvCxnSpPr>
              <p:nvPr/>
            </p:nvCxnSpPr>
            <p:spPr>
              <a:xfrm>
                <a:off x="2743685" y="2772483"/>
                <a:ext cx="41566" cy="346445"/>
              </a:xfrm>
              <a:prstGeom prst="line">
                <a:avLst/>
              </a:prstGeom>
              <a:noFill/>
              <a:ln w="19050" cap="flat" cmpd="sng" algn="ctr">
                <a:solidFill>
                  <a:srgbClr val="70AD47"/>
                </a:solidFill>
                <a:prstDash val="solid"/>
                <a:miter lim="800000"/>
              </a:ln>
              <a:effectLst/>
            </p:spPr>
          </p:cxnSp>
          <p:cxnSp>
            <p:nvCxnSpPr>
              <p:cNvPr id="56" name="Straight Connector 55"/>
              <p:cNvCxnSpPr>
                <a:stCxn id="43" idx="2"/>
                <a:endCxn id="47" idx="0"/>
              </p:cNvCxnSpPr>
              <p:nvPr/>
            </p:nvCxnSpPr>
            <p:spPr>
              <a:xfrm>
                <a:off x="2743685" y="2772483"/>
                <a:ext cx="1859741" cy="339327"/>
              </a:xfrm>
              <a:prstGeom prst="line">
                <a:avLst/>
              </a:prstGeom>
              <a:noFill/>
              <a:ln w="19050" cap="flat" cmpd="sng" algn="ctr">
                <a:solidFill>
                  <a:srgbClr val="70AD47"/>
                </a:solidFill>
                <a:prstDash val="solid"/>
                <a:miter lim="800000"/>
              </a:ln>
              <a:effectLst/>
            </p:spPr>
          </p:cxnSp>
          <p:cxnSp>
            <p:nvCxnSpPr>
              <p:cNvPr id="57" name="Straight Connector 56"/>
              <p:cNvCxnSpPr>
                <a:stCxn id="43" idx="2"/>
                <a:endCxn id="45" idx="0"/>
              </p:cNvCxnSpPr>
              <p:nvPr/>
            </p:nvCxnSpPr>
            <p:spPr>
              <a:xfrm>
                <a:off x="2743685" y="2772483"/>
                <a:ext cx="5404181" cy="339327"/>
              </a:xfrm>
              <a:prstGeom prst="line">
                <a:avLst/>
              </a:prstGeom>
              <a:noFill/>
              <a:ln w="19050" cap="flat" cmpd="sng" algn="ctr">
                <a:solidFill>
                  <a:srgbClr val="70AD47"/>
                </a:solidFill>
                <a:prstDash val="solid"/>
                <a:miter lim="800000"/>
              </a:ln>
              <a:effectLst/>
            </p:spPr>
          </p:cxnSp>
          <p:cxnSp>
            <p:nvCxnSpPr>
              <p:cNvPr id="58" name="Straight Connector 57"/>
              <p:cNvCxnSpPr>
                <a:stCxn id="44" idx="2"/>
                <a:endCxn id="49" idx="0"/>
              </p:cNvCxnSpPr>
              <p:nvPr/>
            </p:nvCxnSpPr>
            <p:spPr>
              <a:xfrm flipH="1">
                <a:off x="925227" y="2779603"/>
                <a:ext cx="3663339" cy="332206"/>
              </a:xfrm>
              <a:prstGeom prst="line">
                <a:avLst/>
              </a:prstGeom>
              <a:noFill/>
              <a:ln w="19050" cap="flat" cmpd="sng" algn="ctr">
                <a:solidFill>
                  <a:srgbClr val="ED7D31"/>
                </a:solidFill>
                <a:prstDash val="solid"/>
                <a:miter lim="800000"/>
              </a:ln>
              <a:effectLst/>
            </p:spPr>
          </p:cxnSp>
          <p:cxnSp>
            <p:nvCxnSpPr>
              <p:cNvPr id="59" name="Straight Connector 58"/>
              <p:cNvCxnSpPr>
                <a:stCxn id="44" idx="2"/>
                <a:endCxn id="47" idx="0"/>
              </p:cNvCxnSpPr>
              <p:nvPr/>
            </p:nvCxnSpPr>
            <p:spPr>
              <a:xfrm>
                <a:off x="4588567" y="2779603"/>
                <a:ext cx="14860" cy="332206"/>
              </a:xfrm>
              <a:prstGeom prst="line">
                <a:avLst/>
              </a:prstGeom>
              <a:noFill/>
              <a:ln w="19050" cap="flat" cmpd="sng" algn="ctr">
                <a:solidFill>
                  <a:srgbClr val="ED7D31"/>
                </a:solidFill>
                <a:prstDash val="solid"/>
                <a:miter lim="800000"/>
              </a:ln>
              <a:effectLst/>
            </p:spPr>
          </p:cxnSp>
          <p:cxnSp>
            <p:nvCxnSpPr>
              <p:cNvPr id="60" name="Straight Connector 59"/>
              <p:cNvCxnSpPr>
                <a:stCxn id="44" idx="2"/>
                <a:endCxn id="45" idx="0"/>
              </p:cNvCxnSpPr>
              <p:nvPr/>
            </p:nvCxnSpPr>
            <p:spPr>
              <a:xfrm>
                <a:off x="4588567" y="2779603"/>
                <a:ext cx="3559299" cy="332206"/>
              </a:xfrm>
              <a:prstGeom prst="line">
                <a:avLst/>
              </a:prstGeom>
              <a:noFill/>
              <a:ln w="19050" cap="flat" cmpd="sng" algn="ctr">
                <a:solidFill>
                  <a:srgbClr val="ED7D31"/>
                </a:solidFill>
                <a:prstDash val="solid"/>
                <a:miter lim="800000"/>
              </a:ln>
              <a:effectLst/>
            </p:spPr>
          </p:cxnSp>
          <p:cxnSp>
            <p:nvCxnSpPr>
              <p:cNvPr id="61" name="Straight Connector 60"/>
              <p:cNvCxnSpPr>
                <a:stCxn id="44" idx="2"/>
                <a:endCxn id="48" idx="0"/>
              </p:cNvCxnSpPr>
              <p:nvPr/>
            </p:nvCxnSpPr>
            <p:spPr>
              <a:xfrm flipH="1">
                <a:off x="2785251" y="2779603"/>
                <a:ext cx="1803316" cy="339324"/>
              </a:xfrm>
              <a:prstGeom prst="line">
                <a:avLst/>
              </a:prstGeom>
              <a:noFill/>
              <a:ln w="19050" cap="flat" cmpd="sng" algn="ctr">
                <a:solidFill>
                  <a:srgbClr val="ED7D31"/>
                </a:solidFill>
                <a:prstDash val="solid"/>
                <a:miter lim="800000"/>
              </a:ln>
              <a:effectLst/>
            </p:spPr>
          </p:cxnSp>
          <p:cxnSp>
            <p:nvCxnSpPr>
              <p:cNvPr id="62" name="Straight Connector 61"/>
              <p:cNvCxnSpPr>
                <a:stCxn id="44" idx="2"/>
                <a:endCxn id="46" idx="0"/>
              </p:cNvCxnSpPr>
              <p:nvPr/>
            </p:nvCxnSpPr>
            <p:spPr>
              <a:xfrm>
                <a:off x="4588567" y="2779603"/>
                <a:ext cx="1816242" cy="332206"/>
              </a:xfrm>
              <a:prstGeom prst="line">
                <a:avLst/>
              </a:prstGeom>
              <a:noFill/>
              <a:ln w="19050" cap="flat" cmpd="sng" algn="ctr">
                <a:solidFill>
                  <a:srgbClr val="ED7D31"/>
                </a:solidFill>
                <a:prstDash val="solid"/>
                <a:miter lim="800000"/>
              </a:ln>
              <a:effectLst/>
            </p:spPr>
          </p:cxnSp>
          <p:cxnSp>
            <p:nvCxnSpPr>
              <p:cNvPr id="63" name="Straight Connector 62"/>
              <p:cNvCxnSpPr>
                <a:stCxn id="42" idx="2"/>
                <a:endCxn id="45" idx="0"/>
              </p:cNvCxnSpPr>
              <p:nvPr/>
            </p:nvCxnSpPr>
            <p:spPr>
              <a:xfrm>
                <a:off x="6461956" y="2715766"/>
                <a:ext cx="1685910" cy="396044"/>
              </a:xfrm>
              <a:prstGeom prst="line">
                <a:avLst/>
              </a:prstGeom>
              <a:noFill/>
              <a:ln w="19050" cap="flat" cmpd="sng" algn="ctr">
                <a:solidFill>
                  <a:srgbClr val="4472C4"/>
                </a:solidFill>
                <a:prstDash val="solid"/>
                <a:miter lim="800000"/>
              </a:ln>
              <a:effectLst/>
            </p:spPr>
          </p:cxnSp>
          <p:cxnSp>
            <p:nvCxnSpPr>
              <p:cNvPr id="64" name="Straight Connector 63"/>
              <p:cNvCxnSpPr>
                <a:stCxn id="42" idx="2"/>
                <a:endCxn id="46" idx="0"/>
              </p:cNvCxnSpPr>
              <p:nvPr/>
            </p:nvCxnSpPr>
            <p:spPr>
              <a:xfrm flipH="1">
                <a:off x="6404808" y="2715766"/>
                <a:ext cx="57148" cy="396044"/>
              </a:xfrm>
              <a:prstGeom prst="line">
                <a:avLst/>
              </a:prstGeom>
              <a:noFill/>
              <a:ln w="19050" cap="flat" cmpd="sng" algn="ctr">
                <a:solidFill>
                  <a:srgbClr val="4472C4"/>
                </a:solidFill>
                <a:prstDash val="solid"/>
                <a:miter lim="800000"/>
              </a:ln>
              <a:effectLst/>
            </p:spPr>
          </p:cxnSp>
          <p:cxnSp>
            <p:nvCxnSpPr>
              <p:cNvPr id="65" name="Straight Connector 64"/>
              <p:cNvCxnSpPr>
                <a:stCxn id="42" idx="2"/>
                <a:endCxn id="47" idx="0"/>
              </p:cNvCxnSpPr>
              <p:nvPr/>
            </p:nvCxnSpPr>
            <p:spPr>
              <a:xfrm flipH="1">
                <a:off x="4603425" y="2715766"/>
                <a:ext cx="1858531" cy="396044"/>
              </a:xfrm>
              <a:prstGeom prst="line">
                <a:avLst/>
              </a:prstGeom>
              <a:noFill/>
              <a:ln w="19050" cap="flat" cmpd="sng" algn="ctr">
                <a:solidFill>
                  <a:srgbClr val="4472C4"/>
                </a:solidFill>
                <a:prstDash val="solid"/>
                <a:miter lim="800000"/>
              </a:ln>
              <a:effectLst/>
            </p:spPr>
          </p:cxnSp>
          <p:cxnSp>
            <p:nvCxnSpPr>
              <p:cNvPr id="66" name="Straight Connector 65"/>
              <p:cNvCxnSpPr>
                <a:stCxn id="42" idx="2"/>
                <a:endCxn id="48" idx="0"/>
              </p:cNvCxnSpPr>
              <p:nvPr/>
            </p:nvCxnSpPr>
            <p:spPr>
              <a:xfrm flipH="1">
                <a:off x="2785251" y="2715767"/>
                <a:ext cx="3676706" cy="403161"/>
              </a:xfrm>
              <a:prstGeom prst="line">
                <a:avLst/>
              </a:prstGeom>
              <a:noFill/>
              <a:ln w="19050" cap="flat" cmpd="sng" algn="ctr">
                <a:solidFill>
                  <a:srgbClr val="4472C4"/>
                </a:solidFill>
                <a:prstDash val="solid"/>
                <a:miter lim="800000"/>
              </a:ln>
              <a:effectLst/>
            </p:spPr>
          </p:cxnSp>
          <p:cxnSp>
            <p:nvCxnSpPr>
              <p:cNvPr id="67" name="Straight Connector 66"/>
              <p:cNvCxnSpPr/>
              <p:nvPr/>
            </p:nvCxnSpPr>
            <p:spPr>
              <a:xfrm flipH="1">
                <a:off x="918543" y="2715766"/>
                <a:ext cx="5536729" cy="396044"/>
              </a:xfrm>
              <a:prstGeom prst="line">
                <a:avLst/>
              </a:prstGeom>
              <a:noFill/>
              <a:ln w="19050" cap="flat" cmpd="sng" algn="ctr">
                <a:solidFill>
                  <a:srgbClr val="4472C4"/>
                </a:solidFill>
                <a:prstDash val="solid"/>
                <a:miter lim="800000"/>
              </a:ln>
              <a:effectLst/>
            </p:spPr>
          </p:cxnSp>
        </p:grpSp>
        <p:sp>
          <p:nvSpPr>
            <p:cNvPr id="38" name="Oval Callout 37"/>
            <p:cNvSpPr/>
            <p:nvPr/>
          </p:nvSpPr>
          <p:spPr>
            <a:xfrm>
              <a:off x="-114577" y="1556792"/>
              <a:ext cx="1794087" cy="624070"/>
            </a:xfrm>
            <a:prstGeom prst="wedgeEllipseCallout">
              <a:avLst>
                <a:gd name="adj1" fmla="val 103091"/>
                <a:gd name="adj2" fmla="val 30276"/>
              </a:avLst>
            </a:prstGeom>
            <a:gradFill rotWithShape="1">
              <a:gsLst>
                <a:gs pos="0">
                  <a:srgbClr val="FFC000">
                    <a:lumMod val="110000"/>
                    <a:satMod val="105000"/>
                    <a:tint val="67000"/>
                  </a:srgbClr>
                </a:gs>
                <a:gs pos="50000">
                  <a:srgbClr val="FFC000">
                    <a:lumMod val="105000"/>
                    <a:satMod val="103000"/>
                    <a:tint val="73000"/>
                  </a:srgbClr>
                </a:gs>
                <a:gs pos="100000">
                  <a:srgbClr val="FFC000">
                    <a:lumMod val="105000"/>
                    <a:satMod val="109000"/>
                    <a:tint val="81000"/>
                  </a:srgbClr>
                </a:gs>
              </a:gsLst>
              <a:lin ang="5400000" scaled="0"/>
            </a:gradFill>
            <a:ln w="6350" cap="flat" cmpd="sng" algn="ctr">
              <a:solidFill>
                <a:srgbClr val="FFC000"/>
              </a:solidFill>
              <a:prstDash val="solid"/>
              <a:miter lim="800000"/>
            </a:ln>
            <a:effectLst/>
          </p:spPr>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marL="0" marR="0" lvl="0" indent="0" algn="ctr" defTabSz="1219170" eaLnBrk="1" fontAlgn="auto" latinLnBrk="0" hangingPunct="1">
                <a:lnSpc>
                  <a:spcPct val="100000"/>
                </a:lnSpc>
                <a:spcBef>
                  <a:spcPts val="0"/>
                </a:spcBef>
                <a:spcAft>
                  <a:spcPts val="0"/>
                </a:spcAft>
                <a:buClrTx/>
                <a:buSzTx/>
                <a:buFontTx/>
                <a:buNone/>
                <a:tabLst/>
                <a:defRPr/>
              </a:pPr>
              <a:r>
                <a:rPr kumimoji="0" lang="ka-GE" sz="1200" i="0" u="none" strike="noStrike" kern="0" cap="none" spc="0" normalizeH="0" baseline="0" noProof="0" dirty="0">
                  <a:ln>
                    <a:noFill/>
                  </a:ln>
                  <a:solidFill>
                    <a:prstClr val="black"/>
                  </a:solidFill>
                  <a:effectLst/>
                  <a:uLnTx/>
                  <a:uFillTx/>
                  <a:latin typeface="Calibri" panose="020F0502020204030204"/>
                  <a:ea typeface="+mn-ea"/>
                  <a:cs typeface="+mn-cs"/>
                </a:rPr>
                <a:t>საბოლოო მიზანი</a:t>
              </a:r>
              <a:endParaRPr kumimoji="0" lang="en-US" sz="120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39" name="Oval Callout 38"/>
            <p:cNvSpPr/>
            <p:nvPr/>
          </p:nvSpPr>
          <p:spPr>
            <a:xfrm>
              <a:off x="-114577" y="2474740"/>
              <a:ext cx="1913977" cy="601006"/>
            </a:xfrm>
            <a:prstGeom prst="wedgeEllipseCallout">
              <a:avLst>
                <a:gd name="adj1" fmla="val 96714"/>
                <a:gd name="adj2" fmla="val 51583"/>
              </a:avLst>
            </a:prstGeom>
            <a:gradFill rotWithShape="1">
              <a:gsLst>
                <a:gs pos="0">
                  <a:srgbClr val="FFC000">
                    <a:lumMod val="110000"/>
                    <a:satMod val="105000"/>
                    <a:tint val="67000"/>
                  </a:srgbClr>
                </a:gs>
                <a:gs pos="50000">
                  <a:srgbClr val="FFC000">
                    <a:lumMod val="105000"/>
                    <a:satMod val="103000"/>
                    <a:tint val="73000"/>
                  </a:srgbClr>
                </a:gs>
                <a:gs pos="100000">
                  <a:srgbClr val="FFC000">
                    <a:lumMod val="105000"/>
                    <a:satMod val="109000"/>
                    <a:tint val="81000"/>
                  </a:srgbClr>
                </a:gs>
              </a:gsLst>
              <a:lin ang="5400000" scaled="0"/>
            </a:gradFill>
            <a:ln w="6350" cap="flat" cmpd="sng" algn="ctr">
              <a:solidFill>
                <a:srgbClr val="FFC000"/>
              </a:solidFill>
              <a:prstDash val="solid"/>
              <a:miter lim="800000"/>
            </a:ln>
            <a:effectLst/>
          </p:spPr>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marL="0" marR="0" lvl="0" indent="0" algn="ctr" defTabSz="1219170" eaLnBrk="1" fontAlgn="auto" latinLnBrk="0" hangingPunct="1">
                <a:lnSpc>
                  <a:spcPct val="100000"/>
                </a:lnSpc>
                <a:spcBef>
                  <a:spcPts val="0"/>
                </a:spcBef>
                <a:spcAft>
                  <a:spcPts val="0"/>
                </a:spcAft>
                <a:buClrTx/>
                <a:buSzTx/>
                <a:buFontTx/>
                <a:buNone/>
                <a:tabLst/>
                <a:defRPr/>
              </a:pPr>
              <a:r>
                <a:rPr kumimoji="0" lang="ka-GE" sz="1200" i="0" u="none" strike="noStrike" kern="0" cap="none" spc="0" normalizeH="0" baseline="0" noProof="0" dirty="0">
                  <a:ln>
                    <a:noFill/>
                  </a:ln>
                  <a:solidFill>
                    <a:prstClr val="black"/>
                  </a:solidFill>
                  <a:effectLst/>
                  <a:uLnTx/>
                  <a:uFillTx/>
                  <a:latin typeface="Calibri" panose="020F0502020204030204"/>
                  <a:ea typeface="+mn-ea"/>
                  <a:cs typeface="+mn-cs"/>
                </a:rPr>
                <a:t>მოსალოდნელი შედეგი</a:t>
              </a:r>
              <a:endParaRPr kumimoji="0" lang="en-US" sz="120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40" name="Oval Callout 39"/>
            <p:cNvSpPr/>
            <p:nvPr/>
          </p:nvSpPr>
          <p:spPr>
            <a:xfrm>
              <a:off x="-114577" y="3322794"/>
              <a:ext cx="1913978" cy="672075"/>
            </a:xfrm>
            <a:prstGeom prst="wedgeEllipseCallout">
              <a:avLst>
                <a:gd name="adj1" fmla="val 94117"/>
                <a:gd name="adj2" fmla="val 58287"/>
              </a:avLst>
            </a:prstGeom>
            <a:gradFill rotWithShape="1">
              <a:gsLst>
                <a:gs pos="0">
                  <a:srgbClr val="FFC000">
                    <a:lumMod val="110000"/>
                    <a:satMod val="105000"/>
                    <a:tint val="67000"/>
                  </a:srgbClr>
                </a:gs>
                <a:gs pos="50000">
                  <a:srgbClr val="FFC000">
                    <a:lumMod val="105000"/>
                    <a:satMod val="103000"/>
                    <a:tint val="73000"/>
                  </a:srgbClr>
                </a:gs>
                <a:gs pos="100000">
                  <a:srgbClr val="FFC000">
                    <a:lumMod val="105000"/>
                    <a:satMod val="109000"/>
                    <a:tint val="81000"/>
                  </a:srgbClr>
                </a:gs>
              </a:gsLst>
              <a:lin ang="5400000" scaled="0"/>
            </a:gradFill>
            <a:ln w="6350" cap="flat" cmpd="sng" algn="ctr">
              <a:solidFill>
                <a:srgbClr val="FFC000"/>
              </a:solidFill>
              <a:prstDash val="solid"/>
              <a:miter lim="800000"/>
            </a:ln>
            <a:effectLst/>
          </p:spPr>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marL="0" marR="0" lvl="0" indent="0" algn="ctr" defTabSz="1219170" eaLnBrk="1" fontAlgn="auto" latinLnBrk="0" hangingPunct="1">
                <a:lnSpc>
                  <a:spcPct val="100000"/>
                </a:lnSpc>
                <a:spcBef>
                  <a:spcPts val="0"/>
                </a:spcBef>
                <a:spcAft>
                  <a:spcPts val="0"/>
                </a:spcAft>
                <a:buClrTx/>
                <a:buSzTx/>
                <a:buFontTx/>
                <a:buNone/>
                <a:tabLst/>
                <a:defRPr/>
              </a:pPr>
              <a:r>
                <a:rPr kumimoji="0" lang="ka-GE" sz="1200" i="0" u="none" strike="noStrike" kern="0" cap="none" spc="0" normalizeH="0" baseline="0" noProof="0" dirty="0">
                  <a:ln>
                    <a:noFill/>
                  </a:ln>
                  <a:solidFill>
                    <a:prstClr val="black"/>
                  </a:solidFill>
                  <a:effectLst/>
                  <a:uLnTx/>
                  <a:uFillTx/>
                  <a:latin typeface="Calibri" panose="020F0502020204030204"/>
                  <a:ea typeface="+mn-ea"/>
                  <a:cs typeface="+mn-cs"/>
                </a:rPr>
                <a:t>პრიორიტეტები</a:t>
              </a:r>
              <a:endParaRPr kumimoji="0" lang="en-US" sz="1200" i="0" u="none" strike="noStrike" kern="0" cap="none" spc="0" normalizeH="0" baseline="0" noProof="0" dirty="0">
                <a:ln>
                  <a:noFill/>
                </a:ln>
                <a:solidFill>
                  <a:prstClr val="black"/>
                </a:solidFill>
                <a:effectLst/>
                <a:uLnTx/>
                <a:uFillTx/>
                <a:latin typeface="Calibri" panose="020F0502020204030204"/>
                <a:ea typeface="+mn-ea"/>
                <a:cs typeface="+mn-cs"/>
              </a:endParaRPr>
            </a:p>
          </p:txBody>
        </p:sp>
      </p:grpSp>
      <p:sp>
        <p:nvSpPr>
          <p:cNvPr id="68" name="Content Placeholder 2"/>
          <p:cNvSpPr>
            <a:spLocks noGrp="1"/>
          </p:cNvSpPr>
          <p:nvPr>
            <p:ph idx="1"/>
          </p:nvPr>
        </p:nvSpPr>
        <p:spPr>
          <a:xfrm>
            <a:off x="822029" y="315683"/>
            <a:ext cx="7790687" cy="569791"/>
          </a:xfrm>
        </p:spPr>
        <p:txBody>
          <a:bodyPr vert="horz" lIns="91440" tIns="45720" rIns="91440" bIns="45720" rtlCol="0" anchor="ctr">
            <a:normAutofit/>
          </a:bodyPr>
          <a:lstStyle/>
          <a:p>
            <a:pPr marL="0" algn="ctr">
              <a:spcBef>
                <a:spcPct val="0"/>
              </a:spcBef>
              <a:buNone/>
            </a:pPr>
            <a:r>
              <a:rPr lang="ka-GE" sz="2800" b="1" dirty="0">
                <a:solidFill>
                  <a:schemeClr val="tx2"/>
                </a:solidFill>
                <a:latin typeface="Sylfaen" panose="010A0502050306030303" pitchFamily="18" charset="0"/>
                <a:ea typeface="+mj-ea"/>
                <a:cs typeface="+mj-cs"/>
              </a:rPr>
              <a:t>ინტერვენციის ლოგიკა</a:t>
            </a:r>
            <a:r>
              <a:rPr lang="en-US" sz="2800" b="1" dirty="0">
                <a:solidFill>
                  <a:schemeClr val="tx2"/>
                </a:solidFill>
                <a:latin typeface="Sylfaen" panose="010A0502050306030303" pitchFamily="18" charset="0"/>
                <a:ea typeface="+mj-ea"/>
                <a:cs typeface="+mj-cs"/>
              </a:rPr>
              <a:t> </a:t>
            </a:r>
            <a:r>
              <a:rPr lang="ka-GE" sz="2800" b="1" dirty="0">
                <a:solidFill>
                  <a:schemeClr val="tx2"/>
                </a:solidFill>
                <a:latin typeface="Sylfaen" panose="010A0502050306030303" pitchFamily="18" charset="0"/>
                <a:ea typeface="+mj-ea"/>
                <a:cs typeface="+mj-cs"/>
              </a:rPr>
              <a:t>და </a:t>
            </a:r>
            <a:r>
              <a:rPr lang="pl-PL" sz="2800" b="1" noProof="1">
                <a:latin typeface="Sylfaen" panose="010A0502050306030303" pitchFamily="18" charset="0"/>
              </a:rPr>
              <a:t>პ</a:t>
            </a:r>
            <a:r>
              <a:rPr lang="ka-GE" sz="2800" b="1" noProof="1">
                <a:latin typeface="Sylfaen" panose="010A0502050306030303" pitchFamily="18" charset="0"/>
              </a:rPr>
              <a:t>როგრამის მიზნები</a:t>
            </a:r>
            <a:endParaRPr lang="pl-PL" sz="2800" b="1" noProof="1">
              <a:latin typeface="Sylfaen" panose="010A0502050306030303" pitchFamily="18" charset="0"/>
            </a:endParaRPr>
          </a:p>
        </p:txBody>
      </p:sp>
      <p:pic>
        <p:nvPicPr>
          <p:cNvPr id="34" name="Picture 33"/>
          <p:cNvPicPr/>
          <p:nvPr/>
        </p:nvPicPr>
        <p:blipFill>
          <a:blip r:embed="rId2">
            <a:extLst>
              <a:ext uri="{28A0092B-C50C-407E-A947-70E740481C1C}">
                <a14:useLocalDpi xmlns:a14="http://schemas.microsoft.com/office/drawing/2010/main" val="0"/>
              </a:ext>
            </a:extLst>
          </a:blip>
          <a:srcRect/>
          <a:stretch>
            <a:fillRect/>
          </a:stretch>
        </p:blipFill>
        <p:spPr bwMode="auto">
          <a:xfrm>
            <a:off x="9279292" y="221009"/>
            <a:ext cx="2777416" cy="782851"/>
          </a:xfrm>
          <a:prstGeom prst="rect">
            <a:avLst/>
          </a:prstGeom>
          <a:noFill/>
          <a:ln>
            <a:noFill/>
          </a:ln>
        </p:spPr>
      </p:pic>
    </p:spTree>
    <p:extLst>
      <p:ext uri="{BB962C8B-B14F-4D97-AF65-F5344CB8AC3E}">
        <p14:creationId xmlns:p14="http://schemas.microsoft.com/office/powerpoint/2010/main" val="1621065825"/>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Content Placeholder 2"/>
          <p:cNvSpPr>
            <a:spLocks noGrp="1"/>
          </p:cNvSpPr>
          <p:nvPr>
            <p:ph idx="1"/>
          </p:nvPr>
        </p:nvSpPr>
        <p:spPr>
          <a:xfrm>
            <a:off x="1102493" y="327538"/>
            <a:ext cx="7790687" cy="569791"/>
          </a:xfrm>
        </p:spPr>
        <p:txBody>
          <a:bodyPr vert="horz" lIns="91440" tIns="45720" rIns="91440" bIns="45720" rtlCol="0" anchor="ctr">
            <a:normAutofit/>
          </a:bodyPr>
          <a:lstStyle/>
          <a:p>
            <a:pPr marL="0" algn="ctr">
              <a:spcBef>
                <a:spcPct val="0"/>
              </a:spcBef>
              <a:buNone/>
            </a:pPr>
            <a:r>
              <a:rPr lang="ka-GE" sz="2800" b="1" dirty="0">
                <a:solidFill>
                  <a:schemeClr val="tx2"/>
                </a:solidFill>
                <a:latin typeface="Sylfaen" panose="010A0502050306030303" pitchFamily="18" charset="0"/>
                <a:ea typeface="+mj-ea"/>
                <a:cs typeface="+mj-cs"/>
              </a:rPr>
              <a:t>პროგრამის ძირითადი პრინციპები</a:t>
            </a:r>
            <a:endParaRPr lang="en-GB" sz="2800" b="1" dirty="0">
              <a:solidFill>
                <a:schemeClr val="tx2"/>
              </a:solidFill>
              <a:latin typeface="Sylfaen" panose="010A0502050306030303" pitchFamily="18" charset="0"/>
              <a:ea typeface="+mj-ea"/>
              <a:cs typeface="+mj-cs"/>
            </a:endParaRPr>
          </a:p>
        </p:txBody>
      </p:sp>
      <p:sp>
        <p:nvSpPr>
          <p:cNvPr id="3" name="Rectangle 2"/>
          <p:cNvSpPr/>
          <p:nvPr/>
        </p:nvSpPr>
        <p:spPr>
          <a:xfrm>
            <a:off x="420624" y="1348800"/>
            <a:ext cx="11311128" cy="4524315"/>
          </a:xfrm>
          <a:prstGeom prst="rect">
            <a:avLst/>
          </a:prstGeom>
        </p:spPr>
        <p:txBody>
          <a:bodyPr wrap="square">
            <a:spAutoFit/>
          </a:bodyPr>
          <a:lstStyle/>
          <a:p>
            <a:pPr algn="just"/>
            <a:r>
              <a:rPr lang="ka-GE" b="1" dirty="0">
                <a:solidFill>
                  <a:schemeClr val="accent1">
                    <a:lumMod val="50000"/>
                  </a:schemeClr>
                </a:solidFill>
                <a:latin typeface="Sylfaen" panose="010A0502050306030303" pitchFamily="18" charset="0"/>
              </a:rPr>
              <a:t>ინტეგრირებული, ტერიტორიაზე დაფუძნებული მიდგომა. </a:t>
            </a:r>
            <a:endParaRPr lang="en-US" b="1" dirty="0">
              <a:solidFill>
                <a:schemeClr val="accent1">
                  <a:lumMod val="50000"/>
                </a:schemeClr>
              </a:solidFill>
              <a:latin typeface="Sylfaen" panose="010A0502050306030303" pitchFamily="18" charset="0"/>
            </a:endParaRPr>
          </a:p>
          <a:p>
            <a:pPr marL="628650" lvl="1" indent="-171450" algn="just">
              <a:buFont typeface="Wingdings" panose="05000000000000000000" pitchFamily="2" charset="2"/>
              <a:buChar char="Ø"/>
            </a:pPr>
            <a:r>
              <a:rPr lang="ka-GE" sz="1200" dirty="0">
                <a:solidFill>
                  <a:schemeClr val="bg1"/>
                </a:solidFill>
                <a:latin typeface="Sylfaen" panose="010A0502050306030303" pitchFamily="18" charset="0"/>
              </a:rPr>
              <a:t>პროგრამის ხედვა ეფუძნება ევროკავშირის რეგიონულის განვითარების პოლიტიკის უახლეს მიდგომებს, რაც გულისხმობს ტერიტორიაზე მორგებული, ინტეგრირებული ღონისძიებების ეფექტიან დაგეგმვასა და განხორციელებას</a:t>
            </a:r>
            <a:r>
              <a:rPr lang="en-US" sz="1200" dirty="0">
                <a:solidFill>
                  <a:schemeClr val="bg1"/>
                </a:solidFill>
                <a:latin typeface="Sylfaen" panose="010A0502050306030303" pitchFamily="18" charset="0"/>
              </a:rPr>
              <a:t>;</a:t>
            </a:r>
            <a:endParaRPr lang="ka-GE" sz="1200" dirty="0">
              <a:solidFill>
                <a:schemeClr val="bg1"/>
              </a:solidFill>
              <a:latin typeface="Sylfaen" panose="010A0502050306030303" pitchFamily="18" charset="0"/>
            </a:endParaRPr>
          </a:p>
          <a:p>
            <a:pPr algn="just"/>
            <a:r>
              <a:rPr lang="ka-GE" b="1" dirty="0">
                <a:solidFill>
                  <a:schemeClr val="accent1">
                    <a:lumMod val="50000"/>
                  </a:schemeClr>
                </a:solidFill>
                <a:latin typeface="Sylfaen" panose="010A0502050306030303" pitchFamily="18" charset="0"/>
              </a:rPr>
              <a:t>კონცენტრაცია</a:t>
            </a:r>
          </a:p>
          <a:p>
            <a:pPr marL="742950" lvl="1" indent="-285750" algn="just">
              <a:buFont typeface="Wingdings" panose="05000000000000000000" pitchFamily="2" charset="2"/>
              <a:buChar char="Ø"/>
            </a:pPr>
            <a:r>
              <a:rPr lang="ka-GE" sz="1200" dirty="0">
                <a:solidFill>
                  <a:schemeClr val="bg1"/>
                </a:solidFill>
                <a:latin typeface="Sylfaen" panose="010A0502050306030303" pitchFamily="18" charset="0"/>
              </a:rPr>
              <a:t>შეზღუდული რესურსებისა და განხორციელების ვადის (3 წელი) გათვალისწინებით, შეთავაზებული ღონისძიებები, აქტივობები და პროექტები კონცენტრირებული იქნება მხოლოდ კონკრეტული რეგიონების გამოვლენილ საჭიროებებსა და ყველაზე მაღალი დამატებული ღირებულების მქონე სექტორებზე, რომელთაც გააჩნიათ პოტენციალი, ხელი შეუწყონ ეკონომიკურ ზრდას და შექმნან ახალი სამუშაო ადგილები</a:t>
            </a:r>
            <a:r>
              <a:rPr lang="en-US" sz="1200" dirty="0">
                <a:solidFill>
                  <a:schemeClr val="bg1"/>
                </a:solidFill>
                <a:latin typeface="Sylfaen" panose="010A0502050306030303" pitchFamily="18" charset="0"/>
              </a:rPr>
              <a:t>;</a:t>
            </a:r>
            <a:endParaRPr lang="ka-GE" sz="1200" dirty="0">
              <a:solidFill>
                <a:schemeClr val="bg1"/>
              </a:solidFill>
              <a:latin typeface="Sylfaen" panose="010A0502050306030303" pitchFamily="18" charset="0"/>
            </a:endParaRPr>
          </a:p>
          <a:p>
            <a:pPr algn="just"/>
            <a:r>
              <a:rPr lang="ka-GE" b="1" dirty="0">
                <a:solidFill>
                  <a:schemeClr val="accent1">
                    <a:lumMod val="50000"/>
                  </a:schemeClr>
                </a:solidFill>
                <a:latin typeface="Sylfaen" panose="010A0502050306030303" pitchFamily="18" charset="0"/>
              </a:rPr>
              <a:t>დეცენტრალიზაცია, პარტნიორობა</a:t>
            </a:r>
          </a:p>
          <a:p>
            <a:pPr marL="742950" lvl="1" indent="-285750" algn="just">
              <a:buFont typeface="Wingdings" panose="05000000000000000000" pitchFamily="2" charset="2"/>
              <a:buChar char="Ø"/>
            </a:pPr>
            <a:r>
              <a:rPr lang="ka-GE" sz="1200" dirty="0">
                <a:solidFill>
                  <a:schemeClr val="bg1"/>
                </a:solidFill>
                <a:latin typeface="Sylfaen" panose="010A0502050306030303" pitchFamily="18" charset="0"/>
              </a:rPr>
              <a:t>საპილოტე ინტეგრირებული რეგიონული განვითარების პროგრამა მიზნად ისახავს რეგიონული პოლიტიკის განხორციელების პროცესში სამხარეო საკონსულტაციო საბჭოების როლის გაძლიერების ხელშეწყობას;</a:t>
            </a:r>
            <a:endParaRPr lang="en-US" sz="1200" dirty="0">
              <a:solidFill>
                <a:schemeClr val="bg1"/>
              </a:solidFill>
              <a:latin typeface="Sylfaen" panose="010A0502050306030303" pitchFamily="18" charset="0"/>
            </a:endParaRPr>
          </a:p>
          <a:p>
            <a:pPr algn="just"/>
            <a:r>
              <a:rPr lang="ka-GE" b="1" dirty="0" err="1">
                <a:solidFill>
                  <a:schemeClr val="accent1">
                    <a:lumMod val="50000"/>
                  </a:schemeClr>
                </a:solidFill>
                <a:latin typeface="Sylfaen" panose="010A0502050306030303" pitchFamily="18" charset="0"/>
              </a:rPr>
              <a:t>ურთიერთშევსებადობა</a:t>
            </a:r>
            <a:endParaRPr lang="en-US" b="1" dirty="0">
              <a:solidFill>
                <a:schemeClr val="accent1">
                  <a:lumMod val="50000"/>
                </a:schemeClr>
              </a:solidFill>
              <a:latin typeface="Sylfaen" panose="010A0502050306030303" pitchFamily="18" charset="0"/>
            </a:endParaRPr>
          </a:p>
          <a:p>
            <a:pPr marL="628650" lvl="1" indent="-171450" algn="just">
              <a:buFont typeface="Wingdings" panose="05000000000000000000" pitchFamily="2" charset="2"/>
              <a:buChar char="Ø"/>
            </a:pPr>
            <a:r>
              <a:rPr lang="ka-GE" sz="1200" dirty="0">
                <a:solidFill>
                  <a:schemeClr val="bg1"/>
                </a:solidFill>
                <a:latin typeface="Sylfaen" panose="010A0502050306030303" pitchFamily="18" charset="0"/>
              </a:rPr>
              <a:t>ახალი ქმედებები უნდა ავსებდეს ეროვნული და მუნიციპალური ბიუჯეტების ფარგლებში უკვე დაგეგმილ მოქმედებებს, აგრეთვე ევროკავშირისა და სხვა განვითარების პარტნიორების დახმარების სქემების ფარგლებში დაგეგმილ აქტივობებს</a:t>
            </a:r>
            <a:r>
              <a:rPr lang="en-US" sz="1200" dirty="0">
                <a:solidFill>
                  <a:schemeClr val="bg1"/>
                </a:solidFill>
                <a:latin typeface="Sylfaen" panose="010A0502050306030303" pitchFamily="18" charset="0"/>
              </a:rPr>
              <a:t>;</a:t>
            </a:r>
            <a:endParaRPr lang="ka-GE" sz="1200" dirty="0">
              <a:solidFill>
                <a:schemeClr val="bg1"/>
              </a:solidFill>
              <a:latin typeface="Sylfaen" panose="010A0502050306030303" pitchFamily="18" charset="0"/>
            </a:endParaRPr>
          </a:p>
          <a:p>
            <a:pPr algn="just"/>
            <a:r>
              <a:rPr lang="ka-GE" b="1" dirty="0">
                <a:solidFill>
                  <a:schemeClr val="accent1">
                    <a:lumMod val="50000"/>
                  </a:schemeClr>
                </a:solidFill>
                <a:latin typeface="Sylfaen" panose="010A0502050306030303" pitchFamily="18" charset="0"/>
              </a:rPr>
              <a:t>გენდერული თანასწორობა </a:t>
            </a:r>
          </a:p>
          <a:p>
            <a:pPr marL="800100" lvl="1" indent="-342900" algn="just">
              <a:buFont typeface="Wingdings" panose="05000000000000000000" pitchFamily="2" charset="2"/>
              <a:buChar char="Ø"/>
            </a:pPr>
            <a:r>
              <a:rPr lang="ka-GE" sz="1200" dirty="0">
                <a:solidFill>
                  <a:schemeClr val="bg1"/>
                </a:solidFill>
                <a:latin typeface="Sylfaen" panose="010A0502050306030303" pitchFamily="18" charset="0"/>
              </a:rPr>
              <a:t>გენდერული უთანასწორობის პრობლემის გადაჭრის კუთხით, პროგრამის განხორციელების სისტემები და განხორციელებული ღონისძიებები, აქტივობები და პროექტები უზრუნველყოფენ ქალსა და მამაკაცს შორის არსებული გენდერული უთანასწორობის შემცირებას</a:t>
            </a:r>
            <a:r>
              <a:rPr lang="en-US" sz="1200" dirty="0">
                <a:solidFill>
                  <a:schemeClr val="bg1"/>
                </a:solidFill>
                <a:latin typeface="Sylfaen" panose="010A0502050306030303" pitchFamily="18" charset="0"/>
              </a:rPr>
              <a:t>;</a:t>
            </a:r>
          </a:p>
          <a:p>
            <a:pPr algn="just"/>
            <a:r>
              <a:rPr lang="ka-GE" b="1" dirty="0">
                <a:solidFill>
                  <a:schemeClr val="accent1">
                    <a:lumMod val="50000"/>
                  </a:schemeClr>
                </a:solidFill>
                <a:latin typeface="Sylfaen" panose="010A0502050306030303" pitchFamily="18" charset="0"/>
              </a:rPr>
              <a:t>სიმარტივე </a:t>
            </a:r>
            <a:endParaRPr lang="en-US" b="1" dirty="0">
              <a:solidFill>
                <a:schemeClr val="accent1">
                  <a:lumMod val="50000"/>
                </a:schemeClr>
              </a:solidFill>
              <a:latin typeface="Sylfaen" panose="010A0502050306030303" pitchFamily="18" charset="0"/>
            </a:endParaRPr>
          </a:p>
          <a:p>
            <a:pPr marL="628650" lvl="1" indent="-171450" algn="just">
              <a:buFont typeface="Wingdings" panose="05000000000000000000" pitchFamily="2" charset="2"/>
              <a:buChar char="Ø"/>
            </a:pPr>
            <a:r>
              <a:rPr lang="ka-GE" sz="1200" dirty="0">
                <a:solidFill>
                  <a:schemeClr val="bg1"/>
                </a:solidFill>
                <a:latin typeface="Sylfaen" panose="010A0502050306030303" pitchFamily="18" charset="0"/>
              </a:rPr>
              <a:t>განხორციელების სისტემა (მარეგულირებელი ჩარჩო, შიდა პროცედურები, ინსტიტუციები) ითვალისწინებს როგორს ევროკავშირის წესებსა და პრინციპებს, რომლებიც ეხება სახელმწიფო შესყიდვებს, გარემოსდაცვით კანონმდებლობასა და გამოთანაბრების პოლიტიკის პრინციპებს, ისე საქართველოს შიდა ინსტიტუციურ და სამართლებრივ სისტემას.  </a:t>
            </a:r>
            <a:endParaRPr lang="en-US" sz="1200" dirty="0">
              <a:solidFill>
                <a:schemeClr val="bg1"/>
              </a:solidFill>
              <a:latin typeface="Sylfaen" panose="010A0502050306030303" pitchFamily="18" charset="0"/>
            </a:endParaRPr>
          </a:p>
          <a:p>
            <a:pPr marL="800100" lvl="1" indent="-342900" algn="just">
              <a:buFont typeface="Wingdings" panose="05000000000000000000" pitchFamily="2" charset="2"/>
              <a:buChar char="Ø"/>
            </a:pPr>
            <a:endParaRPr lang="en-US" sz="1400" dirty="0">
              <a:solidFill>
                <a:schemeClr val="bg1"/>
              </a:solidFill>
              <a:latin typeface="Sylfaen" panose="010A0502050306030303" pitchFamily="18" charset="0"/>
            </a:endParaRPr>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9279292" y="221009"/>
            <a:ext cx="2777416" cy="782851"/>
          </a:xfrm>
          <a:prstGeom prst="rect">
            <a:avLst/>
          </a:prstGeom>
          <a:noFill/>
          <a:ln>
            <a:noFill/>
          </a:ln>
        </p:spPr>
      </p:pic>
    </p:spTree>
    <p:extLst>
      <p:ext uri="{BB962C8B-B14F-4D97-AF65-F5344CB8AC3E}">
        <p14:creationId xmlns:p14="http://schemas.microsoft.com/office/powerpoint/2010/main" val="3078222600"/>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Content Placeholder 2"/>
          <p:cNvSpPr>
            <a:spLocks noGrp="1"/>
          </p:cNvSpPr>
          <p:nvPr>
            <p:ph idx="1"/>
          </p:nvPr>
        </p:nvSpPr>
        <p:spPr>
          <a:xfrm>
            <a:off x="1226289" y="327538"/>
            <a:ext cx="7790687" cy="569791"/>
          </a:xfrm>
        </p:spPr>
        <p:txBody>
          <a:bodyPr vert="horz" lIns="91440" tIns="45720" rIns="91440" bIns="45720" rtlCol="0" anchor="ctr">
            <a:normAutofit/>
          </a:bodyPr>
          <a:lstStyle/>
          <a:p>
            <a:pPr marL="0" algn="ctr">
              <a:spcBef>
                <a:spcPct val="0"/>
              </a:spcBef>
              <a:buNone/>
            </a:pPr>
            <a:r>
              <a:rPr lang="ka-GE" sz="2800" b="1" dirty="0">
                <a:solidFill>
                  <a:schemeClr val="tx2"/>
                </a:solidFill>
                <a:latin typeface="Sylfaen" panose="010A0502050306030303" pitchFamily="18" charset="0"/>
                <a:ea typeface="+mj-ea"/>
                <a:cs typeface="+mj-cs"/>
              </a:rPr>
              <a:t>პროგრამის მოსალოდნელი შედეგები</a:t>
            </a:r>
            <a:endParaRPr lang="pl-PL" sz="2800" noProof="1"/>
          </a:p>
        </p:txBody>
      </p:sp>
      <p:sp>
        <p:nvSpPr>
          <p:cNvPr id="3" name="Rectangle 2"/>
          <p:cNvSpPr/>
          <p:nvPr/>
        </p:nvSpPr>
        <p:spPr>
          <a:xfrm>
            <a:off x="176784" y="1653046"/>
            <a:ext cx="8317992" cy="4339650"/>
          </a:xfrm>
          <a:prstGeom prst="rect">
            <a:avLst/>
          </a:prstGeom>
        </p:spPr>
        <p:txBody>
          <a:bodyPr wrap="square">
            <a:spAutoFit/>
          </a:bodyPr>
          <a:lstStyle/>
          <a:p>
            <a:r>
              <a:rPr lang="ka-GE" b="1" dirty="0">
                <a:solidFill>
                  <a:schemeClr val="accent1">
                    <a:lumMod val="50000"/>
                  </a:schemeClr>
                </a:solidFill>
                <a:latin typeface="Sylfaen" panose="010A0502050306030303" pitchFamily="18" charset="0"/>
              </a:rPr>
              <a:t>გაზრდილი კონკურენტუნარიანობა </a:t>
            </a:r>
          </a:p>
          <a:p>
            <a:pPr marL="742950" lvl="1" indent="-285750">
              <a:buFont typeface="Wingdings" panose="05000000000000000000" pitchFamily="2" charset="2"/>
              <a:buChar char="Ø"/>
            </a:pPr>
            <a:r>
              <a:rPr lang="ka-GE" sz="1400" dirty="0">
                <a:solidFill>
                  <a:schemeClr val="bg1"/>
                </a:solidFill>
              </a:rPr>
              <a:t>ინვესტიციების დონის ზრდა 4 რეგიონში </a:t>
            </a:r>
          </a:p>
          <a:p>
            <a:pPr marL="742950" lvl="1" indent="-285750">
              <a:buFont typeface="Wingdings" panose="05000000000000000000" pitchFamily="2" charset="2"/>
              <a:buChar char="Ø"/>
            </a:pPr>
            <a:r>
              <a:rPr lang="ka-GE" sz="1400" dirty="0">
                <a:solidFill>
                  <a:schemeClr val="bg1"/>
                </a:solidFill>
              </a:rPr>
              <a:t>4 რეგიონის გაზრდილი წვლილი ეროვნულ მთლიან დამატებულ ღირებულებაში </a:t>
            </a:r>
          </a:p>
          <a:p>
            <a:pPr marL="742950" lvl="1" indent="-285750">
              <a:buFont typeface="Wingdings" panose="05000000000000000000" pitchFamily="2" charset="2"/>
              <a:buChar char="Ø"/>
            </a:pPr>
            <a:r>
              <a:rPr lang="ka-GE" sz="1400" dirty="0">
                <a:solidFill>
                  <a:schemeClr val="bg1"/>
                </a:solidFill>
              </a:rPr>
              <a:t>დასაქმების ზრდა 4 რეგიონში </a:t>
            </a:r>
          </a:p>
          <a:p>
            <a:endParaRPr lang="ka-GE" b="1" dirty="0">
              <a:solidFill>
                <a:schemeClr val="accent1">
                  <a:lumMod val="50000"/>
                </a:schemeClr>
              </a:solidFill>
              <a:latin typeface="Sylfaen" panose="010A0502050306030303" pitchFamily="18" charset="0"/>
            </a:endParaRPr>
          </a:p>
          <a:p>
            <a:r>
              <a:rPr lang="ka-GE" b="1" dirty="0">
                <a:solidFill>
                  <a:schemeClr val="accent1">
                    <a:lumMod val="50000"/>
                  </a:schemeClr>
                </a:solidFill>
                <a:latin typeface="Sylfaen" panose="010A0502050306030303" pitchFamily="18" charset="0"/>
              </a:rPr>
              <a:t>გაზრდილი სოციალური თანასწორობა და სახელმწიფო სერვისების გაუმჯობესებული მიწოდება </a:t>
            </a:r>
          </a:p>
          <a:p>
            <a:pPr marL="742950" lvl="1" indent="-285750">
              <a:buFont typeface="Wingdings" panose="05000000000000000000" pitchFamily="2" charset="2"/>
              <a:buChar char="Ø"/>
            </a:pPr>
            <a:r>
              <a:rPr lang="ka-GE" sz="1400" dirty="0">
                <a:solidFill>
                  <a:schemeClr val="bg1"/>
                </a:solidFill>
              </a:rPr>
              <a:t>სიღარიბის დონის შემცირება 4 რეგიონში; </a:t>
            </a:r>
          </a:p>
          <a:p>
            <a:pPr marL="742950" lvl="1" indent="-285750">
              <a:buFont typeface="Wingdings" panose="05000000000000000000" pitchFamily="2" charset="2"/>
              <a:buChar char="Ø"/>
            </a:pPr>
            <a:r>
              <a:rPr lang="ka-GE" sz="1400" dirty="0">
                <a:solidFill>
                  <a:schemeClr val="bg1"/>
                </a:solidFill>
              </a:rPr>
              <a:t>4 რეგიონიდან გადინების/მიგრაციის შემცირება;</a:t>
            </a:r>
          </a:p>
          <a:p>
            <a:pPr marL="742950" lvl="1" indent="-285750">
              <a:buFont typeface="Wingdings" panose="05000000000000000000" pitchFamily="2" charset="2"/>
              <a:buChar char="Ø"/>
            </a:pPr>
            <a:r>
              <a:rPr lang="ka-GE" sz="1400" dirty="0">
                <a:solidFill>
                  <a:schemeClr val="bg1"/>
                </a:solidFill>
              </a:rPr>
              <a:t>მნიშვნელოვან სახელმწიფო სერვისებზე ხელმისაწვდომობისა და ხარისხის ზრდა (წყალმომარაგება, ჯანდაცვა, სკოლამდელი და ზოგადი განათლება, სოციალური და პროფესიული სერვისები).</a:t>
            </a:r>
          </a:p>
          <a:p>
            <a:endParaRPr lang="ka-GE" b="1" dirty="0">
              <a:solidFill>
                <a:schemeClr val="accent1">
                  <a:lumMod val="50000"/>
                </a:schemeClr>
              </a:solidFill>
              <a:latin typeface="Sylfaen" panose="010A0502050306030303" pitchFamily="18" charset="0"/>
            </a:endParaRPr>
          </a:p>
          <a:p>
            <a:r>
              <a:rPr lang="ka-GE" b="1" dirty="0">
                <a:solidFill>
                  <a:schemeClr val="accent1">
                    <a:lumMod val="50000"/>
                  </a:schemeClr>
                </a:solidFill>
                <a:latin typeface="Sylfaen" panose="010A0502050306030303" pitchFamily="18" charset="0"/>
              </a:rPr>
              <a:t>თბილისსა და საპილოტე რეგიონებს შორის შემცირებული უთანაბრობები</a:t>
            </a:r>
          </a:p>
          <a:p>
            <a:pPr marL="742950" lvl="1" indent="-285750">
              <a:buFont typeface="Wingdings" panose="05000000000000000000" pitchFamily="2" charset="2"/>
              <a:buChar char="Ø"/>
            </a:pPr>
            <a:r>
              <a:rPr lang="ka-GE" sz="1400" dirty="0">
                <a:solidFill>
                  <a:schemeClr val="bg1"/>
                </a:solidFill>
              </a:rPr>
              <a:t>ეკონომიკური</a:t>
            </a:r>
          </a:p>
          <a:p>
            <a:pPr marL="742950" lvl="1" indent="-285750">
              <a:buFont typeface="Wingdings" panose="05000000000000000000" pitchFamily="2" charset="2"/>
              <a:buChar char="Ø"/>
            </a:pPr>
            <a:r>
              <a:rPr lang="ka-GE" sz="1400" dirty="0">
                <a:solidFill>
                  <a:schemeClr val="bg1"/>
                </a:solidFill>
              </a:rPr>
              <a:t>სოციალური</a:t>
            </a:r>
          </a:p>
          <a:p>
            <a:pPr marL="742950" lvl="1" indent="-285750">
              <a:buFont typeface="Wingdings" panose="05000000000000000000" pitchFamily="2" charset="2"/>
              <a:buChar char="Ø"/>
            </a:pPr>
            <a:r>
              <a:rPr lang="ka-GE" sz="1400" dirty="0">
                <a:solidFill>
                  <a:schemeClr val="bg1"/>
                </a:solidFill>
              </a:rPr>
              <a:t>ინფრასტრუქტურული  </a:t>
            </a:r>
          </a:p>
          <a:p>
            <a:pPr marL="285750" indent="-285750">
              <a:buFont typeface="Wingdings" panose="05000000000000000000" pitchFamily="2" charset="2"/>
              <a:buChar char="Ø"/>
            </a:pPr>
            <a:endParaRPr lang="ka-GE" sz="1400" dirty="0">
              <a:solidFill>
                <a:schemeClr val="bg1"/>
              </a:solidFill>
            </a:endParaRPr>
          </a:p>
        </p:txBody>
      </p:sp>
      <p:graphicFrame>
        <p:nvGraphicFramePr>
          <p:cNvPr id="50" name="Diagram 49"/>
          <p:cNvGraphicFramePr/>
          <p:nvPr>
            <p:extLst>
              <p:ext uri="{D42A27DB-BD31-4B8C-83A1-F6EECF244321}">
                <p14:modId xmlns:p14="http://schemas.microsoft.com/office/powerpoint/2010/main" val="4182592838"/>
              </p:ext>
            </p:extLst>
          </p:nvPr>
        </p:nvGraphicFramePr>
        <p:xfrm>
          <a:off x="6513922" y="1483490"/>
          <a:ext cx="6841897" cy="45092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p:cNvPicPr/>
          <p:nvPr/>
        </p:nvPicPr>
        <p:blipFill>
          <a:blip r:embed="rId7">
            <a:extLst>
              <a:ext uri="{28A0092B-C50C-407E-A947-70E740481C1C}">
                <a14:useLocalDpi xmlns:a14="http://schemas.microsoft.com/office/drawing/2010/main" val="0"/>
              </a:ext>
            </a:extLst>
          </a:blip>
          <a:srcRect/>
          <a:stretch>
            <a:fillRect/>
          </a:stretch>
        </p:blipFill>
        <p:spPr bwMode="auto">
          <a:xfrm>
            <a:off x="9279292" y="221009"/>
            <a:ext cx="2777416" cy="782851"/>
          </a:xfrm>
          <a:prstGeom prst="rect">
            <a:avLst/>
          </a:prstGeom>
          <a:noFill/>
          <a:ln>
            <a:noFill/>
          </a:ln>
        </p:spPr>
      </p:pic>
    </p:spTree>
    <p:extLst>
      <p:ext uri="{BB962C8B-B14F-4D97-AF65-F5344CB8AC3E}">
        <p14:creationId xmlns:p14="http://schemas.microsoft.com/office/powerpoint/2010/main" val="855858434"/>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2015197" y="350824"/>
            <a:ext cx="6117336" cy="523220"/>
          </a:xfrm>
          <a:prstGeom prst="rect">
            <a:avLst/>
          </a:prstGeom>
        </p:spPr>
        <p:txBody>
          <a:bodyPr vert="horz" lIns="91440" tIns="45720" rIns="91440" bIns="45720" rtlCol="0" anchor="ctr">
            <a:noAutofit/>
          </a:bodyPr>
          <a:lstStyle>
            <a:lvl1pPr indent="-342900" algn="ctr">
              <a:spcBef>
                <a:spcPct val="0"/>
              </a:spcBef>
              <a:buFont typeface="Arial" pitchFamily="34" charset="0"/>
              <a:buNone/>
              <a:defRPr sz="2800" b="1">
                <a:solidFill>
                  <a:schemeClr val="tx2"/>
                </a:solidFill>
                <a:latin typeface="Sylfaen" panose="010A0502050306030303" pitchFamily="18" charset="0"/>
                <a:ea typeface="+mj-ea"/>
                <a:cs typeface="+mj-cs"/>
              </a:defRPr>
            </a:lvl1pPr>
            <a:lvl2pPr marL="742950" indent="-285750">
              <a:spcBef>
                <a:spcPct val="20000"/>
              </a:spcBef>
              <a:buFont typeface="Arial" pitchFamily="34" charset="0"/>
              <a:buChar char="–"/>
              <a:defRPr sz="2800"/>
            </a:lvl2pPr>
            <a:lvl3pPr marL="1143000" indent="-228600">
              <a:spcBef>
                <a:spcPct val="20000"/>
              </a:spcBef>
              <a:buFont typeface="Arial" pitchFamily="34" charset="0"/>
              <a:buChar char="•"/>
              <a:defRPr sz="2400"/>
            </a:lvl3pPr>
            <a:lvl4pPr marL="1600200" indent="-228600">
              <a:spcBef>
                <a:spcPct val="20000"/>
              </a:spcBef>
              <a:buFont typeface="Arial" pitchFamily="34" charset="0"/>
              <a:buChar char="–"/>
              <a:defRPr sz="2000"/>
            </a:lvl4pPr>
            <a:lvl5pPr marL="2057400" indent="-228600">
              <a:spcBef>
                <a:spcPct val="20000"/>
              </a:spcBef>
              <a:buFont typeface="Arial" pitchFamily="34" charset="0"/>
              <a:buChar char="»"/>
              <a:defRPr sz="2000"/>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r>
              <a:rPr lang="ka-GE" sz="3200" dirty="0"/>
              <a:t>პროგრამის პრიორიტეტები</a:t>
            </a:r>
            <a:endParaRPr lang="en-US" sz="3200" dirty="0"/>
          </a:p>
        </p:txBody>
      </p:sp>
      <p:grpSp>
        <p:nvGrpSpPr>
          <p:cNvPr id="36" name="Group 35"/>
          <p:cNvGrpSpPr/>
          <p:nvPr/>
        </p:nvGrpSpPr>
        <p:grpSpPr>
          <a:xfrm>
            <a:off x="921647" y="1510745"/>
            <a:ext cx="9940557" cy="4281312"/>
            <a:chOff x="770818" y="1727561"/>
            <a:chExt cx="9940557" cy="4281312"/>
          </a:xfrm>
        </p:grpSpPr>
        <p:grpSp>
          <p:nvGrpSpPr>
            <p:cNvPr id="35" name="Group 34"/>
            <p:cNvGrpSpPr/>
            <p:nvPr/>
          </p:nvGrpSpPr>
          <p:grpSpPr>
            <a:xfrm>
              <a:off x="770818" y="3508461"/>
              <a:ext cx="9940557" cy="846248"/>
              <a:chOff x="688008" y="3338136"/>
              <a:chExt cx="9940557" cy="846248"/>
            </a:xfrm>
          </p:grpSpPr>
          <p:sp>
            <p:nvSpPr>
              <p:cNvPr id="15" name="Down Arrow 14"/>
              <p:cNvSpPr/>
              <p:nvPr/>
            </p:nvSpPr>
            <p:spPr>
              <a:xfrm>
                <a:off x="1152100" y="4001504"/>
                <a:ext cx="9476463" cy="182880"/>
              </a:xfrm>
              <a:prstGeom prst="downArrow">
                <a:avLst>
                  <a:gd name="adj1" fmla="val 50000"/>
                  <a:gd name="adj2" fmla="val 100000"/>
                </a:avLst>
              </a:prstGeom>
              <a:solidFill>
                <a:schemeClr val="bg2">
                  <a:lumMod val="40000"/>
                  <a:lumOff val="6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grpSp>
            <p:nvGrpSpPr>
              <p:cNvPr id="28" name="Group 27"/>
              <p:cNvGrpSpPr/>
              <p:nvPr/>
            </p:nvGrpSpPr>
            <p:grpSpPr>
              <a:xfrm>
                <a:off x="688008" y="3338136"/>
                <a:ext cx="9940557" cy="701784"/>
                <a:chOff x="688008" y="3338136"/>
                <a:chExt cx="9940557" cy="701784"/>
              </a:xfrm>
            </p:grpSpPr>
            <p:sp>
              <p:nvSpPr>
                <p:cNvPr id="7" name="Rounded Rectangle 6">
                  <a:hlinkClick r:id="rId2" action="ppaction://hlinksldjump"/>
                </p:cNvPr>
                <p:cNvSpPr/>
                <p:nvPr/>
              </p:nvSpPr>
              <p:spPr>
                <a:xfrm>
                  <a:off x="853629" y="3370568"/>
                  <a:ext cx="9774936" cy="636920"/>
                </a:xfrm>
                <a:prstGeom prst="roundRect">
                  <a:avLst/>
                </a:prstGeom>
                <a:solidFill>
                  <a:srgbClr val="FFC000"/>
                </a:solidFill>
                <a:ln>
                  <a:noFill/>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minor">
                  <a:schemeClr val="lt1"/>
                </a:fontRef>
              </p:style>
              <p:txBody>
                <a:bodyPr rtlCol="0" anchor="ctr"/>
                <a:lstStyle/>
                <a:p>
                  <a:pPr marL="461963"/>
                  <a:r>
                    <a:rPr lang="ka-GE" b="1" dirty="0">
                      <a:solidFill>
                        <a:schemeClr val="bg1"/>
                      </a:solidFill>
                    </a:rPr>
                    <a:t>მცირე და საშუალო საწარმოების კონკურენტუნარიანობის ამაღლება და ინოვაციების ხელშეწყობა</a:t>
                  </a:r>
                </a:p>
              </p:txBody>
            </p:sp>
            <p:sp>
              <p:nvSpPr>
                <p:cNvPr id="20" name="Donut 19"/>
                <p:cNvSpPr/>
                <p:nvPr/>
              </p:nvSpPr>
              <p:spPr>
                <a:xfrm>
                  <a:off x="688008" y="3338136"/>
                  <a:ext cx="683946" cy="701784"/>
                </a:xfrm>
                <a:prstGeom prst="donu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ka-GE" b="1" dirty="0">
                      <a:solidFill>
                        <a:schemeClr val="bg1"/>
                      </a:solidFill>
                    </a:rPr>
                    <a:t>3</a:t>
                  </a:r>
                  <a:endParaRPr lang="en-US" b="1" dirty="0">
                    <a:solidFill>
                      <a:schemeClr val="bg1"/>
                    </a:solidFill>
                  </a:endParaRPr>
                </a:p>
              </p:txBody>
            </p:sp>
          </p:grpSp>
        </p:grpSp>
        <p:grpSp>
          <p:nvGrpSpPr>
            <p:cNvPr id="32" name="Group 31"/>
            <p:cNvGrpSpPr/>
            <p:nvPr/>
          </p:nvGrpSpPr>
          <p:grpSpPr>
            <a:xfrm>
              <a:off x="770818" y="2621627"/>
              <a:ext cx="9940557" cy="852231"/>
              <a:chOff x="688008" y="2538938"/>
              <a:chExt cx="9940557" cy="852231"/>
            </a:xfrm>
          </p:grpSpPr>
          <p:sp>
            <p:nvSpPr>
              <p:cNvPr id="14" name="Down Arrow 13"/>
              <p:cNvSpPr/>
              <p:nvPr/>
            </p:nvSpPr>
            <p:spPr>
              <a:xfrm>
                <a:off x="1152100" y="3208289"/>
                <a:ext cx="9476464" cy="182880"/>
              </a:xfrm>
              <a:prstGeom prst="downArrow">
                <a:avLst>
                  <a:gd name="adj1" fmla="val 50000"/>
                  <a:gd name="adj2" fmla="val 100000"/>
                </a:avLst>
              </a:prstGeom>
              <a:solidFill>
                <a:schemeClr val="bg2">
                  <a:lumMod val="40000"/>
                  <a:lumOff val="6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grpSp>
            <p:nvGrpSpPr>
              <p:cNvPr id="29" name="Group 28"/>
              <p:cNvGrpSpPr/>
              <p:nvPr/>
            </p:nvGrpSpPr>
            <p:grpSpPr>
              <a:xfrm>
                <a:off x="688008" y="2538938"/>
                <a:ext cx="9940557" cy="701784"/>
                <a:chOff x="688008" y="2538938"/>
                <a:chExt cx="9940557" cy="701784"/>
              </a:xfrm>
            </p:grpSpPr>
            <p:sp>
              <p:nvSpPr>
                <p:cNvPr id="6" name="Rounded Rectangle 5">
                  <a:hlinkClick r:id="rId2" action="ppaction://hlinksldjump"/>
                </p:cNvPr>
                <p:cNvSpPr/>
                <p:nvPr/>
              </p:nvSpPr>
              <p:spPr>
                <a:xfrm>
                  <a:off x="853629" y="2565280"/>
                  <a:ext cx="9774936" cy="636920"/>
                </a:xfrm>
                <a:prstGeom prst="roundRect">
                  <a:avLst/>
                </a:prstGeom>
                <a:solidFill>
                  <a:srgbClr val="FFC000"/>
                </a:solidFill>
                <a:ln>
                  <a:noFill/>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minor">
                  <a:schemeClr val="lt1"/>
                </a:fontRef>
              </p:style>
              <p:txBody>
                <a:bodyPr rtlCol="0" anchor="ctr"/>
                <a:lstStyle/>
                <a:p>
                  <a:pPr marL="461963"/>
                  <a:r>
                    <a:rPr lang="ka-GE" b="1" dirty="0">
                      <a:solidFill>
                        <a:schemeClr val="bg1"/>
                      </a:solidFill>
                    </a:rPr>
                    <a:t>უნიკალური პოტენციალის გამოყენებით ტურიზმის განვითარების ხელშეწყობა</a:t>
                  </a:r>
                </a:p>
              </p:txBody>
            </p:sp>
            <p:sp>
              <p:nvSpPr>
                <p:cNvPr id="21" name="Donut 20"/>
                <p:cNvSpPr/>
                <p:nvPr/>
              </p:nvSpPr>
              <p:spPr>
                <a:xfrm>
                  <a:off x="688008" y="2538938"/>
                  <a:ext cx="683946" cy="701784"/>
                </a:xfrm>
                <a:prstGeom prst="donu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ka-GE" b="1" dirty="0">
                      <a:solidFill>
                        <a:schemeClr val="bg1"/>
                      </a:solidFill>
                    </a:rPr>
                    <a:t>2</a:t>
                  </a:r>
                  <a:endParaRPr lang="en-US" b="1" dirty="0">
                    <a:solidFill>
                      <a:schemeClr val="bg1"/>
                    </a:solidFill>
                  </a:endParaRPr>
                </a:p>
              </p:txBody>
            </p:sp>
          </p:grpSp>
        </p:grpSp>
        <p:grpSp>
          <p:nvGrpSpPr>
            <p:cNvPr id="31" name="Group 30"/>
            <p:cNvGrpSpPr/>
            <p:nvPr/>
          </p:nvGrpSpPr>
          <p:grpSpPr>
            <a:xfrm>
              <a:off x="770818" y="1727561"/>
              <a:ext cx="9940557" cy="853373"/>
              <a:chOff x="688008" y="1669939"/>
              <a:chExt cx="9940557" cy="853373"/>
            </a:xfrm>
          </p:grpSpPr>
          <p:sp>
            <p:nvSpPr>
              <p:cNvPr id="13" name="Down Arrow 12"/>
              <p:cNvSpPr/>
              <p:nvPr/>
            </p:nvSpPr>
            <p:spPr>
              <a:xfrm>
                <a:off x="1152099" y="2340432"/>
                <a:ext cx="9476465" cy="182880"/>
              </a:xfrm>
              <a:prstGeom prst="downArrow">
                <a:avLst>
                  <a:gd name="adj1" fmla="val 50000"/>
                  <a:gd name="adj2" fmla="val 100000"/>
                </a:avLst>
              </a:prstGeom>
              <a:solidFill>
                <a:schemeClr val="bg2">
                  <a:lumMod val="40000"/>
                  <a:lumOff val="6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grpSp>
            <p:nvGrpSpPr>
              <p:cNvPr id="30" name="Group 29"/>
              <p:cNvGrpSpPr/>
              <p:nvPr/>
            </p:nvGrpSpPr>
            <p:grpSpPr>
              <a:xfrm>
                <a:off x="688008" y="1669939"/>
                <a:ext cx="9940557" cy="701784"/>
                <a:chOff x="688008" y="1669939"/>
                <a:chExt cx="9940557" cy="701784"/>
              </a:xfrm>
            </p:grpSpPr>
            <p:sp>
              <p:nvSpPr>
                <p:cNvPr id="5" name="Rounded Rectangle 4">
                  <a:hlinkClick r:id="rId2" action="ppaction://hlinksldjump"/>
                </p:cNvPr>
                <p:cNvSpPr/>
                <p:nvPr/>
              </p:nvSpPr>
              <p:spPr>
                <a:xfrm>
                  <a:off x="853629" y="1712513"/>
                  <a:ext cx="9774936" cy="636920"/>
                </a:xfrm>
                <a:prstGeom prst="roundRect">
                  <a:avLst/>
                </a:prstGeom>
                <a:solidFill>
                  <a:srgbClr val="FFC000"/>
                </a:solidFill>
                <a:ln>
                  <a:noFill/>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minor">
                  <a:schemeClr val="lt1"/>
                </a:fontRef>
              </p:style>
              <p:txBody>
                <a:bodyPr rtlCol="0" anchor="ctr"/>
                <a:lstStyle/>
                <a:p>
                  <a:pPr marL="461963"/>
                  <a:r>
                    <a:rPr lang="ka-GE" b="1" dirty="0">
                      <a:solidFill>
                        <a:schemeClr val="bg1"/>
                      </a:solidFill>
                    </a:rPr>
                    <a:t>ურბანული განახლება - ინტეგრირებული აქტივობები ურბანულ ტერიტორიებზე</a:t>
                  </a:r>
                </a:p>
              </p:txBody>
            </p:sp>
            <p:sp>
              <p:nvSpPr>
                <p:cNvPr id="22" name="Donut 21"/>
                <p:cNvSpPr/>
                <p:nvPr/>
              </p:nvSpPr>
              <p:spPr>
                <a:xfrm>
                  <a:off x="688008" y="1669939"/>
                  <a:ext cx="683946" cy="701784"/>
                </a:xfrm>
                <a:prstGeom prst="donu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ka-GE" b="1" dirty="0">
                      <a:solidFill>
                        <a:schemeClr val="bg1"/>
                      </a:solidFill>
                    </a:rPr>
                    <a:t>1</a:t>
                  </a:r>
                  <a:endParaRPr lang="en-US" b="1" dirty="0">
                    <a:solidFill>
                      <a:schemeClr val="bg1"/>
                    </a:solidFill>
                  </a:endParaRPr>
                </a:p>
              </p:txBody>
            </p:sp>
          </p:grpSp>
        </p:grpSp>
        <p:grpSp>
          <p:nvGrpSpPr>
            <p:cNvPr id="34" name="Group 33"/>
            <p:cNvGrpSpPr/>
            <p:nvPr/>
          </p:nvGrpSpPr>
          <p:grpSpPr>
            <a:xfrm>
              <a:off x="770818" y="4415127"/>
              <a:ext cx="9940557" cy="852429"/>
              <a:chOff x="688008" y="4171654"/>
              <a:chExt cx="9940557" cy="852429"/>
            </a:xfrm>
          </p:grpSpPr>
          <p:sp>
            <p:nvSpPr>
              <p:cNvPr id="16" name="Down Arrow 15"/>
              <p:cNvSpPr/>
              <p:nvPr/>
            </p:nvSpPr>
            <p:spPr>
              <a:xfrm>
                <a:off x="1152101" y="4841203"/>
                <a:ext cx="9476462" cy="182880"/>
              </a:xfrm>
              <a:prstGeom prst="downArrow">
                <a:avLst>
                  <a:gd name="adj1" fmla="val 50000"/>
                  <a:gd name="adj2" fmla="val 100000"/>
                </a:avLst>
              </a:prstGeom>
              <a:solidFill>
                <a:schemeClr val="bg2">
                  <a:lumMod val="40000"/>
                  <a:lumOff val="6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grpSp>
            <p:nvGrpSpPr>
              <p:cNvPr id="27" name="Group 26"/>
              <p:cNvGrpSpPr/>
              <p:nvPr/>
            </p:nvGrpSpPr>
            <p:grpSpPr>
              <a:xfrm>
                <a:off x="688008" y="4171654"/>
                <a:ext cx="9940557" cy="701784"/>
                <a:chOff x="688008" y="4171654"/>
                <a:chExt cx="9940557" cy="701784"/>
              </a:xfrm>
            </p:grpSpPr>
            <p:sp>
              <p:nvSpPr>
                <p:cNvPr id="8" name="Rounded Rectangle 7">
                  <a:hlinkClick r:id="rId2" action="ppaction://hlinksldjump"/>
                </p:cNvPr>
                <p:cNvSpPr/>
                <p:nvPr/>
              </p:nvSpPr>
              <p:spPr>
                <a:xfrm>
                  <a:off x="853629" y="4204283"/>
                  <a:ext cx="9774936" cy="636920"/>
                </a:xfrm>
                <a:prstGeom prst="roundRect">
                  <a:avLst/>
                </a:prstGeom>
                <a:solidFill>
                  <a:srgbClr val="FFC000"/>
                </a:solidFill>
                <a:ln>
                  <a:noFill/>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minor">
                  <a:schemeClr val="lt1"/>
                </a:fontRef>
              </p:style>
              <p:txBody>
                <a:bodyPr rtlCol="0" anchor="ctr"/>
                <a:lstStyle/>
                <a:p>
                  <a:pPr marL="461963"/>
                  <a:r>
                    <a:rPr lang="ka-GE" b="1" dirty="0">
                      <a:solidFill>
                        <a:schemeClr val="bg1"/>
                      </a:solidFill>
                    </a:rPr>
                    <a:t>ინტეგრირებული </a:t>
                  </a:r>
                  <a:r>
                    <a:rPr lang="pl-PL" b="1" dirty="0">
                      <a:solidFill>
                        <a:schemeClr val="bg1"/>
                      </a:solidFill>
                    </a:rPr>
                    <a:t> </a:t>
                  </a:r>
                  <a:r>
                    <a:rPr lang="ka-GE" b="1" dirty="0">
                      <a:solidFill>
                        <a:schemeClr val="bg1"/>
                      </a:solidFill>
                    </a:rPr>
                    <a:t>ადგილობრივი განვითარება</a:t>
                  </a:r>
                </a:p>
              </p:txBody>
            </p:sp>
            <p:sp>
              <p:nvSpPr>
                <p:cNvPr id="23" name="Donut 22"/>
                <p:cNvSpPr/>
                <p:nvPr/>
              </p:nvSpPr>
              <p:spPr>
                <a:xfrm>
                  <a:off x="688008" y="4171654"/>
                  <a:ext cx="683946" cy="701784"/>
                </a:xfrm>
                <a:prstGeom prst="donu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ka-GE" b="1" dirty="0">
                      <a:solidFill>
                        <a:schemeClr val="bg1"/>
                      </a:solidFill>
                    </a:rPr>
                    <a:t>4</a:t>
                  </a:r>
                  <a:endParaRPr lang="en-US" b="1" dirty="0">
                    <a:solidFill>
                      <a:schemeClr val="bg1"/>
                    </a:solidFill>
                  </a:endParaRPr>
                </a:p>
              </p:txBody>
            </p:sp>
          </p:grpSp>
        </p:grpSp>
        <p:grpSp>
          <p:nvGrpSpPr>
            <p:cNvPr id="26" name="Group 25"/>
            <p:cNvGrpSpPr/>
            <p:nvPr/>
          </p:nvGrpSpPr>
          <p:grpSpPr>
            <a:xfrm>
              <a:off x="770818" y="5307089"/>
              <a:ext cx="9940557" cy="701784"/>
              <a:chOff x="688008" y="5006791"/>
              <a:chExt cx="9940557" cy="701784"/>
            </a:xfrm>
          </p:grpSpPr>
          <p:sp>
            <p:nvSpPr>
              <p:cNvPr id="9" name="Rounded Rectangle 8">
                <a:hlinkClick r:id="rId2" action="ppaction://hlinksldjump"/>
              </p:cNvPr>
              <p:cNvSpPr/>
              <p:nvPr/>
            </p:nvSpPr>
            <p:spPr>
              <a:xfrm>
                <a:off x="853629" y="5043982"/>
                <a:ext cx="9774936" cy="636920"/>
              </a:xfrm>
              <a:prstGeom prst="roundRect">
                <a:avLst/>
              </a:prstGeom>
              <a:solidFill>
                <a:srgbClr val="FFC000"/>
              </a:solidFill>
              <a:ln>
                <a:noFill/>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minor">
                <a:schemeClr val="lt1"/>
              </a:fontRef>
            </p:style>
            <p:txBody>
              <a:bodyPr rtlCol="0" anchor="ctr"/>
              <a:lstStyle/>
              <a:p>
                <a:pPr marL="461963"/>
                <a:r>
                  <a:rPr lang="ka-GE" b="1" dirty="0">
                    <a:solidFill>
                      <a:schemeClr val="bg1"/>
                    </a:solidFill>
                  </a:rPr>
                  <a:t>ცენტრალური და ადგილობრივი ხელისუფლების ტექნიკური დახმარება და შესაძლებლობების განვითარება</a:t>
                </a:r>
              </a:p>
            </p:txBody>
          </p:sp>
          <p:sp>
            <p:nvSpPr>
              <p:cNvPr id="24" name="Donut 23"/>
              <p:cNvSpPr/>
              <p:nvPr/>
            </p:nvSpPr>
            <p:spPr>
              <a:xfrm>
                <a:off x="688008" y="5006791"/>
                <a:ext cx="683946" cy="701784"/>
              </a:xfrm>
              <a:prstGeom prst="donu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ka-GE" b="1" dirty="0">
                    <a:solidFill>
                      <a:schemeClr val="bg1"/>
                    </a:solidFill>
                  </a:rPr>
                  <a:t>5</a:t>
                </a:r>
                <a:endParaRPr lang="en-US" b="1" dirty="0">
                  <a:solidFill>
                    <a:schemeClr val="bg1"/>
                  </a:solidFill>
                </a:endParaRPr>
              </a:p>
            </p:txBody>
          </p:sp>
        </p:grpSp>
      </p:grpSp>
      <p:pic>
        <p:nvPicPr>
          <p:cNvPr id="33" name="Picture 32"/>
          <p:cNvPicPr/>
          <p:nvPr/>
        </p:nvPicPr>
        <p:blipFill>
          <a:blip r:embed="rId3">
            <a:extLst>
              <a:ext uri="{28A0092B-C50C-407E-A947-70E740481C1C}">
                <a14:useLocalDpi xmlns:a14="http://schemas.microsoft.com/office/drawing/2010/main" val="0"/>
              </a:ext>
            </a:extLst>
          </a:blip>
          <a:srcRect/>
          <a:stretch>
            <a:fillRect/>
          </a:stretch>
        </p:blipFill>
        <p:spPr bwMode="auto">
          <a:xfrm>
            <a:off x="9279292" y="221009"/>
            <a:ext cx="2777416" cy="782851"/>
          </a:xfrm>
          <a:prstGeom prst="rect">
            <a:avLst/>
          </a:prstGeom>
          <a:noFill/>
          <a:ln>
            <a:noFill/>
          </a:ln>
        </p:spPr>
      </p:pic>
    </p:spTree>
    <p:extLst>
      <p:ext uri="{BB962C8B-B14F-4D97-AF65-F5344CB8AC3E}">
        <p14:creationId xmlns:p14="http://schemas.microsoft.com/office/powerpoint/2010/main" val="1889330542"/>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710580" y="1422664"/>
            <a:ext cx="2352583" cy="745724"/>
          </a:xfrm>
          <a:prstGeom prst="roundRect">
            <a:avLst/>
          </a:prstGeom>
          <a:solidFill>
            <a:schemeClr val="accent6">
              <a:lumMod val="20000"/>
              <a:lumOff val="80000"/>
            </a:schemeClr>
          </a:solidFill>
          <a:ln>
            <a:solidFill>
              <a:srgbClr val="FFC000"/>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3"/>
          </a:lnRef>
          <a:fillRef idx="3">
            <a:schemeClr val="accent3"/>
          </a:fillRef>
          <a:effectRef idx="3">
            <a:schemeClr val="accent3"/>
          </a:effectRef>
          <a:fontRef idx="minor">
            <a:schemeClr val="lt1"/>
          </a:fontRef>
        </p:style>
        <p:txBody>
          <a:bodyPr rtlCol="0" anchor="ctr"/>
          <a:lstStyle/>
          <a:p>
            <a:pPr algn="ctr"/>
            <a:r>
              <a:rPr lang="ka-GE" sz="1200" b="1" dirty="0">
                <a:solidFill>
                  <a:schemeClr val="bg1"/>
                </a:solidFill>
              </a:rPr>
              <a:t>1. ურბანული განახლება- ინტეგრირებული აქტივობები ურბანულ ტერიტორიებზე</a:t>
            </a:r>
            <a:endParaRPr lang="ka-GE" sz="1200" dirty="0">
              <a:solidFill>
                <a:schemeClr val="bg1"/>
              </a:solidFill>
            </a:endParaRPr>
          </a:p>
        </p:txBody>
      </p:sp>
      <p:sp>
        <p:nvSpPr>
          <p:cNvPr id="5" name="Rounded Rectangle 4"/>
          <p:cNvSpPr/>
          <p:nvPr/>
        </p:nvSpPr>
        <p:spPr>
          <a:xfrm>
            <a:off x="9311941" y="4057520"/>
            <a:ext cx="2371039" cy="998055"/>
          </a:xfrm>
          <a:prstGeom prst="roundRect">
            <a:avLst/>
          </a:prstGeom>
          <a:solidFill>
            <a:schemeClr val="accent6">
              <a:lumMod val="20000"/>
              <a:lumOff val="80000"/>
            </a:schemeClr>
          </a:solidFill>
          <a:ln>
            <a:solidFill>
              <a:srgbClr val="FFC000"/>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3"/>
          </a:lnRef>
          <a:fillRef idx="3">
            <a:schemeClr val="accent3"/>
          </a:fillRef>
          <a:effectRef idx="3">
            <a:schemeClr val="accent3"/>
          </a:effectRef>
          <a:fontRef idx="minor">
            <a:schemeClr val="lt1"/>
          </a:fontRef>
        </p:style>
        <p:txBody>
          <a:bodyPr rtlCol="0" anchor="ctr"/>
          <a:lstStyle/>
          <a:p>
            <a:pPr algn="ctr"/>
            <a:r>
              <a:rPr lang="ka-GE" sz="1050" dirty="0">
                <a:solidFill>
                  <a:schemeClr val="bg1"/>
                </a:solidFill>
              </a:rPr>
              <a:t>ბ - შრომის ბაზარზე მოთხოვნადი პროფესიების შესაბამისი უნარების განვითარება და სოციალური გააქტიურების ხელშეწყობა</a:t>
            </a:r>
          </a:p>
        </p:txBody>
      </p:sp>
      <p:sp>
        <p:nvSpPr>
          <p:cNvPr id="6" name="Rounded Rectangle 5"/>
          <p:cNvSpPr/>
          <p:nvPr/>
        </p:nvSpPr>
        <p:spPr>
          <a:xfrm>
            <a:off x="6245352" y="4085968"/>
            <a:ext cx="2327108" cy="969608"/>
          </a:xfrm>
          <a:prstGeom prst="roundRect">
            <a:avLst/>
          </a:prstGeom>
          <a:solidFill>
            <a:schemeClr val="accent6">
              <a:lumMod val="20000"/>
              <a:lumOff val="80000"/>
            </a:schemeClr>
          </a:solidFill>
          <a:ln>
            <a:solidFill>
              <a:srgbClr val="FFC000"/>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3"/>
          </a:lnRef>
          <a:fillRef idx="3">
            <a:schemeClr val="accent3"/>
          </a:fillRef>
          <a:effectRef idx="3">
            <a:schemeClr val="accent3"/>
          </a:effectRef>
          <a:fontRef idx="minor">
            <a:schemeClr val="lt1"/>
          </a:fontRef>
        </p:style>
        <p:txBody>
          <a:bodyPr rtlCol="0" anchor="ctr"/>
          <a:lstStyle/>
          <a:p>
            <a:pPr algn="ctr"/>
            <a:r>
              <a:rPr lang="ka-GE" sz="1050" dirty="0">
                <a:solidFill>
                  <a:schemeClr val="bg1"/>
                </a:solidFill>
              </a:rPr>
              <a:t>ა - აუთვისებელ და ყოფილ სამრეწველო ურბანულ ტერიტორიებზე ინფრასტრუქტურის განვითარება</a:t>
            </a:r>
          </a:p>
        </p:txBody>
      </p:sp>
      <p:sp>
        <p:nvSpPr>
          <p:cNvPr id="7" name="Rounded Rectangle 6"/>
          <p:cNvSpPr/>
          <p:nvPr/>
        </p:nvSpPr>
        <p:spPr>
          <a:xfrm>
            <a:off x="7506026" y="2426356"/>
            <a:ext cx="2634150" cy="745724"/>
          </a:xfrm>
          <a:prstGeom prst="roundRect">
            <a:avLst/>
          </a:prstGeom>
          <a:solidFill>
            <a:schemeClr val="accent6">
              <a:lumMod val="20000"/>
              <a:lumOff val="80000"/>
            </a:schemeClr>
          </a:solidFill>
          <a:ln>
            <a:solidFill>
              <a:srgbClr val="FFC000"/>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3"/>
          </a:lnRef>
          <a:fillRef idx="3">
            <a:schemeClr val="accent3"/>
          </a:fillRef>
          <a:effectRef idx="3">
            <a:schemeClr val="accent3"/>
          </a:effectRef>
          <a:fontRef idx="minor">
            <a:schemeClr val="lt1"/>
          </a:fontRef>
        </p:style>
        <p:txBody>
          <a:bodyPr rtlCol="0" anchor="ctr"/>
          <a:lstStyle/>
          <a:p>
            <a:r>
              <a:rPr lang="ka-GE" sz="1050" b="1" dirty="0">
                <a:solidFill>
                  <a:schemeClr val="bg1"/>
                </a:solidFill>
              </a:rPr>
              <a:t>1.2 ურბანული ტერიტორიების სოციალურ- ეკონომიკური განახლება</a:t>
            </a:r>
          </a:p>
        </p:txBody>
      </p:sp>
      <p:sp>
        <p:nvSpPr>
          <p:cNvPr id="8" name="Rounded Rectangle 7"/>
          <p:cNvSpPr/>
          <p:nvPr/>
        </p:nvSpPr>
        <p:spPr>
          <a:xfrm>
            <a:off x="3565024" y="4068985"/>
            <a:ext cx="2135087" cy="986591"/>
          </a:xfrm>
          <a:prstGeom prst="roundRect">
            <a:avLst/>
          </a:prstGeom>
          <a:solidFill>
            <a:schemeClr val="accent6">
              <a:lumMod val="20000"/>
              <a:lumOff val="80000"/>
            </a:schemeClr>
          </a:solidFill>
          <a:ln>
            <a:solidFill>
              <a:srgbClr val="FFC000"/>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3"/>
          </a:lnRef>
          <a:fillRef idx="3">
            <a:schemeClr val="accent3"/>
          </a:fillRef>
          <a:effectRef idx="3">
            <a:schemeClr val="accent3"/>
          </a:effectRef>
          <a:fontRef idx="minor">
            <a:schemeClr val="lt1"/>
          </a:fontRef>
        </p:style>
        <p:txBody>
          <a:bodyPr rtlCol="0" anchor="ctr"/>
          <a:lstStyle/>
          <a:p>
            <a:pPr algn="ctr"/>
            <a:r>
              <a:rPr lang="ka-GE" sz="1050" dirty="0">
                <a:solidFill>
                  <a:schemeClr val="bg1"/>
                </a:solidFill>
              </a:rPr>
              <a:t>ბ – რეგიონული ცენტრის, როგორც ეკონომიკური, კულტურული და საგანმანათლებლო მიზიდულობის არეალების  განვითარება</a:t>
            </a:r>
          </a:p>
        </p:txBody>
      </p:sp>
      <p:sp>
        <p:nvSpPr>
          <p:cNvPr id="9" name="Rounded Rectangle 8"/>
          <p:cNvSpPr/>
          <p:nvPr/>
        </p:nvSpPr>
        <p:spPr>
          <a:xfrm>
            <a:off x="231044" y="4105659"/>
            <a:ext cx="2656637" cy="949918"/>
          </a:xfrm>
          <a:prstGeom prst="roundRect">
            <a:avLst/>
          </a:prstGeom>
          <a:solidFill>
            <a:schemeClr val="accent6">
              <a:lumMod val="20000"/>
              <a:lumOff val="80000"/>
            </a:schemeClr>
          </a:solidFill>
          <a:ln>
            <a:solidFill>
              <a:srgbClr val="FFC000"/>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3"/>
          </a:lnRef>
          <a:fillRef idx="3">
            <a:schemeClr val="accent3"/>
          </a:fillRef>
          <a:effectRef idx="3">
            <a:schemeClr val="accent3"/>
          </a:effectRef>
          <a:fontRef idx="minor">
            <a:schemeClr val="lt1"/>
          </a:fontRef>
        </p:style>
        <p:txBody>
          <a:bodyPr rtlCol="0" anchor="ctr"/>
          <a:lstStyle/>
          <a:p>
            <a:pPr algn="ctr"/>
            <a:r>
              <a:rPr lang="ka-GE" sz="1050" dirty="0">
                <a:solidFill>
                  <a:schemeClr val="bg1"/>
                </a:solidFill>
              </a:rPr>
              <a:t>ა – რეგიონულ ცენტრებზე ხელმისაწვდომობის გაზრდა და ურბანული ტერიტორიების ინტეგრაცია </a:t>
            </a:r>
          </a:p>
        </p:txBody>
      </p:sp>
      <p:sp>
        <p:nvSpPr>
          <p:cNvPr id="10" name="Rounded Rectangle 9"/>
          <p:cNvSpPr/>
          <p:nvPr/>
        </p:nvSpPr>
        <p:spPr>
          <a:xfrm>
            <a:off x="1816011" y="2426356"/>
            <a:ext cx="2143341" cy="745724"/>
          </a:xfrm>
          <a:prstGeom prst="roundRect">
            <a:avLst/>
          </a:prstGeom>
          <a:solidFill>
            <a:schemeClr val="accent6">
              <a:lumMod val="20000"/>
              <a:lumOff val="80000"/>
            </a:schemeClr>
          </a:solidFill>
          <a:ln>
            <a:solidFill>
              <a:srgbClr val="FFC000"/>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3"/>
          </a:lnRef>
          <a:fillRef idx="3">
            <a:schemeClr val="accent3"/>
          </a:fillRef>
          <a:effectRef idx="3">
            <a:schemeClr val="accent3"/>
          </a:effectRef>
          <a:fontRef idx="minor">
            <a:schemeClr val="lt1"/>
          </a:fontRef>
        </p:style>
        <p:txBody>
          <a:bodyPr rtlCol="0" anchor="ctr"/>
          <a:lstStyle/>
          <a:p>
            <a:pPr algn="ctr"/>
            <a:r>
              <a:rPr lang="ka-GE" sz="1050" b="1" dirty="0">
                <a:solidFill>
                  <a:schemeClr val="bg1"/>
                </a:solidFill>
              </a:rPr>
              <a:t>1.1   რეგიონული ურბანული ცენტრების სოციალურ- ეკონომიკური როლის გაძლიერება </a:t>
            </a:r>
          </a:p>
        </p:txBody>
      </p:sp>
      <p:cxnSp>
        <p:nvCxnSpPr>
          <p:cNvPr id="25" name="Straight Arrow Connector 24"/>
          <p:cNvCxnSpPr>
            <a:stCxn id="10" idx="1"/>
            <a:endCxn id="9" idx="0"/>
          </p:cNvCxnSpPr>
          <p:nvPr/>
        </p:nvCxnSpPr>
        <p:spPr>
          <a:xfrm flipH="1">
            <a:off x="1559363" y="2799218"/>
            <a:ext cx="256648" cy="1306441"/>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10" idx="3"/>
            <a:endCxn id="8" idx="0"/>
          </p:cNvCxnSpPr>
          <p:nvPr/>
        </p:nvCxnSpPr>
        <p:spPr>
          <a:xfrm>
            <a:off x="3959352" y="2799218"/>
            <a:ext cx="673216" cy="1269767"/>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stCxn id="4" idx="1"/>
            <a:endCxn id="10" idx="0"/>
          </p:cNvCxnSpPr>
          <p:nvPr/>
        </p:nvCxnSpPr>
        <p:spPr>
          <a:xfrm flipH="1">
            <a:off x="2887682" y="1795526"/>
            <a:ext cx="1822898" cy="630830"/>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4" idx="3"/>
            <a:endCxn id="7" idx="0"/>
          </p:cNvCxnSpPr>
          <p:nvPr/>
        </p:nvCxnSpPr>
        <p:spPr>
          <a:xfrm>
            <a:off x="7063163" y="1795526"/>
            <a:ext cx="1759938" cy="630830"/>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a:stCxn id="7" idx="1"/>
            <a:endCxn id="6" idx="0"/>
          </p:cNvCxnSpPr>
          <p:nvPr/>
        </p:nvCxnSpPr>
        <p:spPr>
          <a:xfrm flipH="1">
            <a:off x="7408906" y="2799218"/>
            <a:ext cx="97120" cy="1286750"/>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a:stCxn id="7" idx="3"/>
            <a:endCxn id="5" idx="0"/>
          </p:cNvCxnSpPr>
          <p:nvPr/>
        </p:nvCxnSpPr>
        <p:spPr>
          <a:xfrm>
            <a:off x="10140176" y="2799218"/>
            <a:ext cx="357285" cy="1258302"/>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sp>
        <p:nvSpPr>
          <p:cNvPr id="97" name="TextBox 96"/>
          <p:cNvSpPr txBox="1"/>
          <p:nvPr/>
        </p:nvSpPr>
        <p:spPr>
          <a:xfrm>
            <a:off x="691253" y="143214"/>
            <a:ext cx="8588039" cy="830997"/>
          </a:xfrm>
          <a:prstGeom prst="rect">
            <a:avLst/>
          </a:prstGeom>
          <a:noFill/>
        </p:spPr>
        <p:txBody>
          <a:bodyPr wrap="square">
            <a:spAutoFit/>
          </a:bodyPr>
          <a:lstStyle>
            <a:defPPr>
              <a:defRPr lang="en-US"/>
            </a:defPPr>
            <a:lvl1pPr algn="ctr">
              <a:defRPr sz="2400" b="1"/>
            </a:lvl1pPr>
          </a:lstStyle>
          <a:p>
            <a:r>
              <a:rPr lang="ka-GE" dirty="0">
                <a:latin typeface="Sylfaen" panose="010A0502050306030303" pitchFamily="18" charset="0"/>
              </a:rPr>
              <a:t>პრიორიტეტი 1. ურბანული განახლება - ინტეგრირებული აქტივობები ურბანულ ტერიტორიებზე</a:t>
            </a:r>
          </a:p>
        </p:txBody>
      </p:sp>
      <p:pic>
        <p:nvPicPr>
          <p:cNvPr id="16" name="Picture 15"/>
          <p:cNvPicPr/>
          <p:nvPr/>
        </p:nvPicPr>
        <p:blipFill>
          <a:blip r:embed="rId2">
            <a:extLst>
              <a:ext uri="{28A0092B-C50C-407E-A947-70E740481C1C}">
                <a14:useLocalDpi xmlns:a14="http://schemas.microsoft.com/office/drawing/2010/main" val="0"/>
              </a:ext>
            </a:extLst>
          </a:blip>
          <a:srcRect/>
          <a:stretch>
            <a:fillRect/>
          </a:stretch>
        </p:blipFill>
        <p:spPr bwMode="auto">
          <a:xfrm>
            <a:off x="9279292" y="221009"/>
            <a:ext cx="2777416" cy="782851"/>
          </a:xfrm>
          <a:prstGeom prst="rect">
            <a:avLst/>
          </a:prstGeom>
          <a:noFill/>
          <a:ln>
            <a:noFill/>
          </a:ln>
        </p:spPr>
      </p:pic>
    </p:spTree>
    <p:extLst>
      <p:ext uri="{BB962C8B-B14F-4D97-AF65-F5344CB8AC3E}">
        <p14:creationId xmlns:p14="http://schemas.microsoft.com/office/powerpoint/2010/main" val="4116946384"/>
      </p:ext>
    </p:extLst>
  </p:cSld>
  <p:clrMapOvr>
    <a:masterClrMapping/>
  </p:clrMapOvr>
  <p:transition spd="slow">
    <p:push dir="u"/>
  </p:transition>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eu offer">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Dactylos">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1653</TotalTime>
  <Words>1545</Words>
  <Application>Microsoft Macintosh PowerPoint</Application>
  <PresentationFormat>Widescreen</PresentationFormat>
  <Paragraphs>262</Paragraphs>
  <Slides>22</Slides>
  <Notes>2</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22</vt:i4>
      </vt:variant>
    </vt:vector>
  </HeadingPairs>
  <TitlesOfParts>
    <vt:vector size="30" baseType="lpstr">
      <vt:lpstr>Arial</vt:lpstr>
      <vt:lpstr>Calibri</vt:lpstr>
      <vt:lpstr>Calibri Light</vt:lpstr>
      <vt:lpstr>Cambria</vt:lpstr>
      <vt:lpstr>Sylfaen</vt:lpstr>
      <vt:lpstr>Wingdings</vt:lpstr>
      <vt:lpstr>Office Theme</vt:lpstr>
      <vt:lpstr>eu offer</vt:lpstr>
      <vt:lpstr>  საქართველოს საპილოტე რეგიონების ინტეგრირებული განვითარების პროგრამა       </vt:lpstr>
      <vt:lpstr>საპილოტე რეგიონები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ბიუჯეტი</vt:lpstr>
      <vt:lpstr>ფინანსების განაწილება რეგიონების მიხედვით</vt:lpstr>
      <vt:lpstr>PowerPoint Presentation</vt:lpstr>
      <vt:lpstr>წლიური სამოქმედო გეგმა</vt:lpstr>
      <vt:lpstr>კონკურსი Ν1</vt:lpstr>
      <vt:lpstr>პროექტების შეფასება</vt:lpstr>
      <vt:lpstr>პროექტების შერჩევა</vt:lpstr>
      <vt:lpstr>პროგრამის მონიტორინგი</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საქართველოს საპილოტე რეგიონების ინტეგრირებული განვითარების პროგრამა</dc:title>
  <dc:creator>Giorgi Kezherashvili</dc:creator>
  <cp:lastModifiedBy>Giorgi Kezherashvili</cp:lastModifiedBy>
  <cp:revision>137</cp:revision>
  <dcterms:created xsi:type="dcterms:W3CDTF">2019-09-17T08:36:06Z</dcterms:created>
  <dcterms:modified xsi:type="dcterms:W3CDTF">2020-05-20T10:20:31Z</dcterms:modified>
</cp:coreProperties>
</file>